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9"/>
  </p:notesMasterIdLst>
  <p:sldIdLst>
    <p:sldId id="613" r:id="rId2"/>
    <p:sldId id="617" r:id="rId3"/>
    <p:sldId id="304" r:id="rId4"/>
    <p:sldId id="305" r:id="rId5"/>
    <p:sldId id="306" r:id="rId6"/>
    <p:sldId id="307" r:id="rId7"/>
    <p:sldId id="308" r:id="rId8"/>
    <p:sldId id="309" r:id="rId9"/>
    <p:sldId id="310" r:id="rId10"/>
    <p:sldId id="311" r:id="rId11"/>
    <p:sldId id="312" r:id="rId12"/>
    <p:sldId id="313" r:id="rId13"/>
    <p:sldId id="314" r:id="rId14"/>
    <p:sldId id="315" r:id="rId15"/>
    <p:sldId id="316" r:id="rId16"/>
    <p:sldId id="317" r:id="rId17"/>
    <p:sldId id="318" r:id="rId18"/>
    <p:sldId id="319" r:id="rId19"/>
    <p:sldId id="320" r:id="rId20"/>
    <p:sldId id="321" r:id="rId21"/>
    <p:sldId id="322" r:id="rId22"/>
    <p:sldId id="323" r:id="rId23"/>
    <p:sldId id="324" r:id="rId24"/>
    <p:sldId id="325" r:id="rId25"/>
    <p:sldId id="326" r:id="rId26"/>
    <p:sldId id="327" r:id="rId27"/>
    <p:sldId id="328" r:id="rId28"/>
    <p:sldId id="329" r:id="rId29"/>
    <p:sldId id="330" r:id="rId30"/>
    <p:sldId id="331" r:id="rId31"/>
    <p:sldId id="332" r:id="rId32"/>
    <p:sldId id="333" r:id="rId33"/>
    <p:sldId id="334" r:id="rId34"/>
    <p:sldId id="335" r:id="rId35"/>
    <p:sldId id="336" r:id="rId36"/>
    <p:sldId id="337" r:id="rId37"/>
    <p:sldId id="338" r:id="rId38"/>
    <p:sldId id="339" r:id="rId39"/>
    <p:sldId id="340" r:id="rId40"/>
    <p:sldId id="341" r:id="rId41"/>
    <p:sldId id="342" r:id="rId42"/>
    <p:sldId id="343" r:id="rId43"/>
    <p:sldId id="344" r:id="rId44"/>
    <p:sldId id="345" r:id="rId45"/>
    <p:sldId id="346" r:id="rId46"/>
    <p:sldId id="347" r:id="rId47"/>
    <p:sldId id="348" r:id="rId48"/>
    <p:sldId id="349" r:id="rId49"/>
    <p:sldId id="350" r:id="rId50"/>
    <p:sldId id="351" r:id="rId51"/>
    <p:sldId id="352" r:id="rId52"/>
    <p:sldId id="353" r:id="rId53"/>
    <p:sldId id="354" r:id="rId54"/>
    <p:sldId id="355" r:id="rId55"/>
    <p:sldId id="356" r:id="rId56"/>
    <p:sldId id="357" r:id="rId57"/>
    <p:sldId id="358" r:id="rId58"/>
    <p:sldId id="359" r:id="rId59"/>
    <p:sldId id="360" r:id="rId60"/>
    <p:sldId id="361" r:id="rId61"/>
    <p:sldId id="362" r:id="rId62"/>
    <p:sldId id="363" r:id="rId63"/>
    <p:sldId id="364" r:id="rId64"/>
    <p:sldId id="365" r:id="rId65"/>
    <p:sldId id="366" r:id="rId66"/>
    <p:sldId id="367" r:id="rId67"/>
    <p:sldId id="368" r:id="rId68"/>
    <p:sldId id="369" r:id="rId69"/>
    <p:sldId id="370" r:id="rId70"/>
    <p:sldId id="371" r:id="rId71"/>
    <p:sldId id="372" r:id="rId72"/>
    <p:sldId id="373" r:id="rId73"/>
    <p:sldId id="374" r:id="rId74"/>
    <p:sldId id="375" r:id="rId75"/>
    <p:sldId id="376" r:id="rId76"/>
    <p:sldId id="377" r:id="rId77"/>
    <p:sldId id="378" r:id="rId78"/>
    <p:sldId id="379" r:id="rId79"/>
    <p:sldId id="380" r:id="rId80"/>
    <p:sldId id="381" r:id="rId81"/>
    <p:sldId id="382" r:id="rId82"/>
    <p:sldId id="394" r:id="rId83"/>
    <p:sldId id="395" r:id="rId84"/>
    <p:sldId id="396" r:id="rId85"/>
    <p:sldId id="397" r:id="rId86"/>
    <p:sldId id="398" r:id="rId87"/>
    <p:sldId id="399" r:id="rId88"/>
    <p:sldId id="383" r:id="rId89"/>
    <p:sldId id="384" r:id="rId90"/>
    <p:sldId id="385" r:id="rId91"/>
    <p:sldId id="386" r:id="rId92"/>
    <p:sldId id="387" r:id="rId93"/>
    <p:sldId id="388" r:id="rId94"/>
    <p:sldId id="389" r:id="rId95"/>
    <p:sldId id="390" r:id="rId96"/>
    <p:sldId id="391" r:id="rId97"/>
    <p:sldId id="392" r:id="rId9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DDAE1"/>
    <a:srgbClr val="FFFFFF"/>
    <a:srgbClr val="D7E9ED"/>
    <a:srgbClr val="95C5CF"/>
    <a:srgbClr val="4A94A4"/>
    <a:srgbClr val="428592"/>
    <a:srgbClr val="26525B"/>
    <a:srgbClr val="000000"/>
    <a:srgbClr val="26525A"/>
    <a:srgbClr val="468D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534"/>
    <p:restoredTop sz="96405"/>
  </p:normalViewPr>
  <p:slideViewPr>
    <p:cSldViewPr snapToGrid="0">
      <p:cViewPr varScale="1">
        <p:scale>
          <a:sx n="227" d="100"/>
          <a:sy n="227" d="100"/>
        </p:scale>
        <p:origin x="1184" y="18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>
        <p:scale>
          <a:sx n="175" d="100"/>
          <a:sy n="175" d="100"/>
        </p:scale>
        <p:origin x="3392" y="-122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theme" Target="theme/theme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notesMaster" Target="notesMasters/notesMaster1.xml"/><Relationship Id="rId10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A546CD-0611-7545-8F55-072F0299D807}" type="datetimeFigureOut">
              <a:rPr lang="en-US" smtClean="0"/>
              <a:t>11/2/21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3A3637-B08E-7B43-A90A-62B08360F3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3746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A3637-B08E-7B43-A90A-62B08360F3F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8384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059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EE787C-BDA8-46D9-BA3A-8A6EBA15361A}" type="slidenum">
              <a:rPr lang="en-CA" smtClean="0"/>
              <a:pPr>
                <a:defRPr/>
              </a:pPr>
              <a:t>11</a:t>
            </a:fld>
            <a:endParaRPr lang="en-CA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16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08ADE93-FFB5-46A4-A60D-9BDDE648467C}" type="slidenum">
              <a:rPr lang="en-CA" smtClean="0"/>
              <a:pPr>
                <a:defRPr/>
              </a:pPr>
              <a:t>12</a:t>
            </a:fld>
            <a:endParaRPr lang="en-CA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4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BC19B52-F0CE-4C6C-95B0-54A969990787}" type="slidenum">
              <a:rPr lang="en-CA" smtClean="0"/>
              <a:pPr>
                <a:defRPr/>
              </a:pPr>
              <a:t>13</a:t>
            </a:fld>
            <a:endParaRPr lang="en-CA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366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8AE2BA2-AF54-4F94-BC11-4B4EA5F6AAC2}" type="slidenum">
              <a:rPr lang="en-CA" smtClean="0"/>
              <a:pPr>
                <a:defRPr/>
              </a:pPr>
              <a:t>14</a:t>
            </a:fld>
            <a:endParaRPr lang="en-CA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469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502E0D0-BDBF-4320-9A5A-76BA33E07F1D}" type="slidenum">
              <a:rPr lang="en-CA" smtClean="0"/>
              <a:pPr>
                <a:defRPr/>
              </a:pPr>
              <a:t>15</a:t>
            </a:fld>
            <a:endParaRPr lang="en-CA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571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283C022-05DB-4F7B-AE15-C7177CC27DE7}" type="slidenum">
              <a:rPr lang="en-CA" smtClean="0"/>
              <a:pPr>
                <a:defRPr/>
              </a:pPr>
              <a:t>16</a:t>
            </a:fld>
            <a:endParaRPr lang="en-CA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673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89EF69A-21C8-43B5-9B80-D0B21B49F47F}" type="slidenum">
              <a:rPr lang="en-CA" smtClean="0"/>
              <a:pPr>
                <a:defRPr/>
              </a:pPr>
              <a:t>17</a:t>
            </a:fld>
            <a:endParaRPr lang="en-CA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77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EADCEE1-83F6-446C-9414-9B49753F5045}" type="slidenum">
              <a:rPr lang="en-CA" smtClean="0"/>
              <a:pPr>
                <a:defRPr/>
              </a:pPr>
              <a:t>18</a:t>
            </a:fld>
            <a:endParaRPr lang="en-CA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878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C982590-36F0-491E-80B5-03EAADB98C83}" type="slidenum">
              <a:rPr lang="en-CA" smtClean="0"/>
              <a:pPr>
                <a:defRPr/>
              </a:pPr>
              <a:t>19</a:t>
            </a:fld>
            <a:endParaRPr lang="en-CA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98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264BF0C-554B-4780-AB4C-DC7B56AEFD60}" type="slidenum">
              <a:rPr lang="en-CA" smtClean="0"/>
              <a:pPr>
                <a:defRPr/>
              </a:pPr>
              <a:t>20</a:t>
            </a:fld>
            <a:endParaRPr lang="en-CA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0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5D387C6-55C9-44A2-907F-C0D0596E9BF9}" type="slidenum">
              <a:rPr lang="en-CA" smtClean="0"/>
              <a:pPr>
                <a:defRPr/>
              </a:pPr>
              <a:t>3</a:t>
            </a:fld>
            <a:endParaRPr lang="en-CA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083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240DFD9-B60A-4563-B180-157C9C6C9EE5}" type="slidenum">
              <a:rPr lang="en-CA" smtClean="0"/>
              <a:pPr>
                <a:defRPr/>
              </a:pPr>
              <a:t>21</a:t>
            </a:fld>
            <a:endParaRPr lang="en-CA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18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0A2C2BC-7180-41EB-A879-B7F1014ECB22}" type="slidenum">
              <a:rPr lang="en-CA" smtClean="0"/>
              <a:pPr>
                <a:defRPr/>
              </a:pPr>
              <a:t>22</a:t>
            </a:fld>
            <a:endParaRPr lang="en-CA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288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40F9C2B-3C94-4D9C-A37C-179D87EB478A}" type="slidenum">
              <a:rPr lang="en-CA" smtClean="0"/>
              <a:pPr>
                <a:defRPr/>
              </a:pPr>
              <a:t>23</a:t>
            </a:fld>
            <a:endParaRPr lang="en-CA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390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A346532-CE84-4C18-AC6D-F30149937A16}" type="slidenum">
              <a:rPr lang="en-CA" smtClean="0"/>
              <a:pPr>
                <a:defRPr/>
              </a:pPr>
              <a:t>24</a:t>
            </a:fld>
            <a:endParaRPr lang="en-CA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493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D2FDE30-C043-4D5E-BCBC-CAA60FA95084}" type="slidenum">
              <a:rPr lang="en-CA" smtClean="0"/>
              <a:pPr>
                <a:defRPr/>
              </a:pPr>
              <a:t>25</a:t>
            </a:fld>
            <a:endParaRPr lang="en-CA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595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AFDC5C9-E08E-4314-B9AF-B0138074A0C7}" type="slidenum">
              <a:rPr lang="en-CA" smtClean="0"/>
              <a:pPr>
                <a:defRPr/>
              </a:pPr>
              <a:t>26</a:t>
            </a:fld>
            <a:endParaRPr lang="en-CA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697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306BFFF-FE3A-4B69-B727-345D5BFBAAF5}" type="slidenum">
              <a:rPr lang="en-CA" smtClean="0"/>
              <a:pPr>
                <a:defRPr/>
              </a:pPr>
              <a:t>27</a:t>
            </a:fld>
            <a:endParaRPr lang="en-CA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800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37E2455-0CE5-44EB-A2F1-EC9C17DD2E3E}" type="slidenum">
              <a:rPr lang="en-CA" smtClean="0"/>
              <a:pPr>
                <a:defRPr/>
              </a:pPr>
              <a:t>28</a:t>
            </a:fld>
            <a:endParaRPr lang="en-CA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902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9313E92-5F16-4A09-8835-521647B645D4}" type="slidenum">
              <a:rPr lang="en-CA" smtClean="0"/>
              <a:pPr>
                <a:defRPr/>
              </a:pPr>
              <a:t>29</a:t>
            </a:fld>
            <a:endParaRPr lang="en-CA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005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57824B5-F1F3-45CC-A96F-672DDE2A78F3}" type="slidenum">
              <a:rPr lang="en-CA" smtClean="0"/>
              <a:pPr>
                <a:defRPr/>
              </a:pPr>
              <a:t>30</a:t>
            </a:fld>
            <a:endParaRPr lang="en-CA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342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30AD39C-2D47-4FC4-9991-10E39F62C6BD}" type="slidenum">
              <a:rPr lang="en-CA" smtClean="0"/>
              <a:pPr>
                <a:defRPr/>
              </a:pPr>
              <a:t>4</a:t>
            </a:fld>
            <a:endParaRPr lang="en-CA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107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E8551D8-3BE3-4BD4-B7B8-153A42AFDB2A}" type="slidenum">
              <a:rPr lang="en-CA" smtClean="0"/>
              <a:pPr>
                <a:defRPr/>
              </a:pPr>
              <a:t>32</a:t>
            </a:fld>
            <a:endParaRPr lang="en-CA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20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864042B-A499-4D73-AFA6-59CC3DBBC05F}" type="slidenum">
              <a:rPr lang="en-CA" smtClean="0"/>
              <a:pPr>
                <a:defRPr/>
              </a:pPr>
              <a:t>35</a:t>
            </a:fld>
            <a:endParaRPr lang="en-CA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2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CACE78B-131D-4890-AFF6-404123B7BB5D}" type="slidenum">
              <a:rPr lang="en-CA" smtClean="0"/>
              <a:pPr>
                <a:defRPr/>
              </a:pPr>
              <a:t>38</a:t>
            </a:fld>
            <a:endParaRPr lang="en-CA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414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72E4CF5-6E27-4098-B59C-7C5F6C9C289D}" type="slidenum">
              <a:rPr lang="en-CA" smtClean="0"/>
              <a:pPr>
                <a:defRPr/>
              </a:pPr>
              <a:t>39</a:t>
            </a:fld>
            <a:endParaRPr lang="en-CA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517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226AC1A-C82B-4768-BB42-C44CBC429816}" type="slidenum">
              <a:rPr lang="en-CA" smtClean="0"/>
              <a:pPr>
                <a:defRPr/>
              </a:pPr>
              <a:t>40</a:t>
            </a:fld>
            <a:endParaRPr lang="en-CA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619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161B38C-48CE-43E0-92C4-7D032228B24A}" type="slidenum">
              <a:rPr lang="en-CA" smtClean="0"/>
              <a:pPr>
                <a:defRPr/>
              </a:pPr>
              <a:t>42</a:t>
            </a:fld>
            <a:endParaRPr lang="en-CA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7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AFB5451-84FC-4009-B264-3310911DF778}" type="slidenum">
              <a:rPr lang="en-CA" smtClean="0"/>
              <a:pPr>
                <a:defRPr/>
              </a:pPr>
              <a:t>43</a:t>
            </a:fld>
            <a:endParaRPr lang="en-CA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824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F7EE225-5DA4-49D6-BD5B-6E7EE4987E4E}" type="slidenum">
              <a:rPr lang="en-CA" smtClean="0"/>
              <a:pPr>
                <a:defRPr/>
              </a:pPr>
              <a:t>44</a:t>
            </a:fld>
            <a:endParaRPr lang="en-CA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926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3F79F90-386F-4DCD-8AD5-98CED1B34380}" type="slidenum">
              <a:rPr lang="en-CA" smtClean="0"/>
              <a:pPr>
                <a:defRPr/>
              </a:pPr>
              <a:t>45</a:t>
            </a:fld>
            <a:endParaRPr lang="en-CA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029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096C395-04C5-4EB1-A496-EE94F3F1A316}" type="slidenum">
              <a:rPr lang="en-CA" smtClean="0"/>
              <a:pPr>
                <a:defRPr/>
              </a:pPr>
              <a:t>46</a:t>
            </a:fld>
            <a:endParaRPr lang="en-CA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445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7A83E80-A1E0-4A93-994A-F18894F5C562}" type="slidenum">
              <a:rPr lang="en-CA" smtClean="0"/>
              <a:pPr>
                <a:defRPr/>
              </a:pPr>
              <a:t>5</a:t>
            </a:fld>
            <a:endParaRPr lang="en-CA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131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3CDC2F3-465C-418E-9D85-53E716952258}" type="slidenum">
              <a:rPr lang="en-CA" smtClean="0"/>
              <a:pPr>
                <a:defRPr/>
              </a:pPr>
              <a:t>47</a:t>
            </a:fld>
            <a:endParaRPr lang="en-CA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233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30634FF-50BD-4CB9-8B99-7F8D368EF808}" type="slidenum">
              <a:rPr lang="en-CA" smtClean="0"/>
              <a:pPr>
                <a:defRPr/>
              </a:pPr>
              <a:t>48</a:t>
            </a:fld>
            <a:endParaRPr lang="en-CA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8EE56D2-FB29-49B2-98C9-7C7CB367B35D}" type="slidenum">
              <a:rPr lang="en-CA" smtClean="0"/>
              <a:pPr>
                <a:defRPr/>
              </a:pPr>
              <a:t>49</a:t>
            </a:fld>
            <a:endParaRPr lang="en-CA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438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C1F9D00-6359-4D0B-AE41-2BCFDB0C4EDE}" type="slidenum">
              <a:rPr lang="en-CA" smtClean="0"/>
              <a:pPr>
                <a:defRPr/>
              </a:pPr>
              <a:t>50</a:t>
            </a:fld>
            <a:endParaRPr lang="en-CA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54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73983FF-A1E9-4507-A100-C820B92A0813}" type="slidenum">
              <a:rPr lang="en-CA" smtClean="0"/>
              <a:pPr>
                <a:defRPr/>
              </a:pPr>
              <a:t>51</a:t>
            </a:fld>
            <a:endParaRPr lang="en-CA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643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28E5A60-84F0-4A66-8166-6A6EFE5A3010}" type="slidenum">
              <a:rPr lang="en-CA" smtClean="0"/>
              <a:pPr>
                <a:defRPr/>
              </a:pPr>
              <a:t>52</a:t>
            </a:fld>
            <a:endParaRPr lang="en-CA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74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F29F3D4-C397-43C5-97BE-4B1FE2765C8A}" type="slidenum">
              <a:rPr lang="en-CA" smtClean="0"/>
              <a:pPr>
                <a:defRPr/>
              </a:pPr>
              <a:t>53</a:t>
            </a:fld>
            <a:endParaRPr lang="en-CA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848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796B0F7-07CD-49A0-85C3-6CC27A306FE6}" type="slidenum">
              <a:rPr lang="en-CA" smtClean="0"/>
              <a:pPr>
                <a:defRPr/>
              </a:pPr>
              <a:t>54</a:t>
            </a:fld>
            <a:endParaRPr lang="en-CA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950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8017148-C2DD-4C09-96A7-85064F70C24C}" type="slidenum">
              <a:rPr lang="en-CA" smtClean="0"/>
              <a:pPr>
                <a:defRPr/>
              </a:pPr>
              <a:t>55</a:t>
            </a:fld>
            <a:endParaRPr lang="en-CA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053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31E94EA-B32F-4F55-87F7-42B2729A8790}" type="slidenum">
              <a:rPr lang="en-CA" smtClean="0"/>
              <a:pPr>
                <a:defRPr/>
              </a:pPr>
              <a:t>56</a:t>
            </a:fld>
            <a:endParaRPr lang="en-CA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547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3F9EABF-1E24-43D0-980C-7185E6FB5E56}" type="slidenum">
              <a:rPr lang="en-CA" smtClean="0"/>
              <a:pPr>
                <a:defRPr/>
              </a:pPr>
              <a:t>6</a:t>
            </a:fld>
            <a:endParaRPr lang="en-CA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155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5FA9B16-B667-4135-A25D-D1B69580E5DB}" type="slidenum">
              <a:rPr lang="en-CA" smtClean="0"/>
              <a:pPr>
                <a:defRPr/>
              </a:pPr>
              <a:t>57</a:t>
            </a:fld>
            <a:endParaRPr lang="en-CA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257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B6597E6-FC72-43C2-AF0C-6189400206B5}" type="slidenum">
              <a:rPr lang="en-CA" smtClean="0"/>
              <a:pPr>
                <a:defRPr/>
              </a:pPr>
              <a:t>58</a:t>
            </a:fld>
            <a:endParaRPr lang="en-CA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0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635BD08-624B-4839-944E-1E52A875B189}" type="slidenum">
              <a:rPr lang="en-CA" smtClean="0"/>
              <a:pPr>
                <a:defRPr/>
              </a:pPr>
              <a:t>59</a:t>
            </a:fld>
            <a:endParaRPr lang="en-CA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462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20AE4B6-8191-4F2E-AB95-1244C645C417}" type="slidenum">
              <a:rPr lang="en-CA" smtClean="0"/>
              <a:pPr>
                <a:defRPr/>
              </a:pPr>
              <a:t>60</a:t>
            </a:fld>
            <a:endParaRPr lang="en-CA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565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92EA191-D674-4F1B-AB13-E61F414A3E80}" type="slidenum">
              <a:rPr lang="en-CA" smtClean="0"/>
              <a:pPr>
                <a:defRPr/>
              </a:pPr>
              <a:t>61</a:t>
            </a:fld>
            <a:endParaRPr lang="en-CA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667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BCB7993-210F-4AD1-A36B-B411A84F6EE6}" type="slidenum">
              <a:rPr lang="en-CA" smtClean="0"/>
              <a:pPr>
                <a:defRPr/>
              </a:pPr>
              <a:t>62</a:t>
            </a:fld>
            <a:endParaRPr lang="en-CA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76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33B1FD7-67DB-4C1B-8D69-2ED83348950E}" type="slidenum">
              <a:rPr lang="en-CA" smtClean="0"/>
              <a:pPr>
                <a:defRPr/>
              </a:pPr>
              <a:t>63</a:t>
            </a:fld>
            <a:endParaRPr lang="en-CA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872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54B3A40-868E-41B9-BB35-EB827415D609}" type="slidenum">
              <a:rPr lang="en-CA" smtClean="0"/>
              <a:pPr>
                <a:defRPr/>
              </a:pPr>
              <a:t>64</a:t>
            </a:fld>
            <a:endParaRPr lang="en-CA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974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7A3F2AE-8AB4-44EE-AFEE-3AAC7FED371B}" type="slidenum">
              <a:rPr lang="en-CA" smtClean="0"/>
              <a:pPr>
                <a:defRPr/>
              </a:pPr>
              <a:t>65</a:t>
            </a:fld>
            <a:endParaRPr lang="en-CA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077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A0C3CE8-AA9A-4EE4-8A55-8CADF4997119}" type="slidenum">
              <a:rPr lang="en-CA" smtClean="0"/>
              <a:pPr>
                <a:defRPr/>
              </a:pPr>
              <a:t>66</a:t>
            </a:fld>
            <a:endParaRPr lang="en-CA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64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 txBox="1">
            <a:spLocks noGrp="1"/>
          </p:cNvSpPr>
          <p:nvPr/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</p:spPr>
        <p:txBody>
          <a:bodyPr anchor="b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fld id="{9AE6D1B4-0612-4F65-93D9-F0C991C2B078}" type="slidenum">
              <a:rPr lang="en-CA" sz="1200">
                <a:latin typeface="+mn-lt"/>
                <a:cs typeface="+mn-cs"/>
              </a:rPr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t>7</a:t>
            </a:fld>
            <a:endParaRPr lang="en-CA" sz="1200">
              <a:latin typeface="+mn-lt"/>
              <a:cs typeface="+mn-cs"/>
            </a:endParaRP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179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C1DBB22-8539-4CBF-84CC-16B3C4657364}" type="slidenum">
              <a:rPr lang="en-CA" smtClean="0"/>
              <a:pPr>
                <a:defRPr/>
              </a:pPr>
              <a:t>67</a:t>
            </a:fld>
            <a:endParaRPr lang="en-CA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28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FE24F3C-0561-4F8A-B970-2F90965E116B}" type="slidenum">
              <a:rPr lang="en-CA" smtClean="0"/>
              <a:pPr>
                <a:defRPr/>
              </a:pPr>
              <a:t>68</a:t>
            </a:fld>
            <a:endParaRPr lang="en-CA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384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9291F6B-4093-436F-9E20-B13F75CFB807}" type="slidenum">
              <a:rPr lang="en-CA" smtClean="0"/>
              <a:pPr>
                <a:defRPr/>
              </a:pPr>
              <a:t>69</a:t>
            </a:fld>
            <a:endParaRPr lang="en-CA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486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CED10C1-2118-4CD9-BF71-F9CDEBB65992}" type="slidenum">
              <a:rPr lang="en-CA" smtClean="0"/>
              <a:pPr>
                <a:defRPr/>
              </a:pPr>
              <a:t>70</a:t>
            </a:fld>
            <a:endParaRPr lang="en-CA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589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E1FAB24-D1FA-41BF-9321-04E944280472}" type="slidenum">
              <a:rPr lang="en-CA" smtClean="0"/>
              <a:pPr>
                <a:defRPr/>
              </a:pPr>
              <a:t>71</a:t>
            </a:fld>
            <a:endParaRPr lang="en-CA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691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C7195EE-199E-46BB-83F8-D28B90254081}" type="slidenum">
              <a:rPr lang="en-CA" smtClean="0"/>
              <a:pPr>
                <a:defRPr/>
              </a:pPr>
              <a:t>72</a:t>
            </a:fld>
            <a:endParaRPr lang="en-CA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793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95C0747-9FB1-4602-9D41-191E7A828B9B}" type="slidenum">
              <a:rPr lang="en-CA" smtClean="0"/>
              <a:pPr>
                <a:defRPr/>
              </a:pPr>
              <a:t>73</a:t>
            </a:fld>
            <a:endParaRPr lang="en-CA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89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E290961-922B-4782-AC3A-56AC5F4A8DF7}" type="slidenum">
              <a:rPr lang="en-CA" smtClean="0"/>
              <a:pPr>
                <a:defRPr/>
              </a:pPr>
              <a:t>74</a:t>
            </a:fld>
            <a:endParaRPr lang="en-CA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998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08641DD-DF16-4D4F-AF0F-228CDCD41C02}" type="slidenum">
              <a:rPr lang="en-CA" smtClean="0"/>
              <a:pPr>
                <a:defRPr/>
              </a:pPr>
              <a:t>75</a:t>
            </a:fld>
            <a:endParaRPr lang="en-CA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10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9E7BAA1-2078-4024-9055-4FB5E584E651}" type="slidenum">
              <a:rPr lang="en-CA" smtClean="0"/>
              <a:pPr>
                <a:defRPr/>
              </a:pPr>
              <a:t>76</a:t>
            </a:fld>
            <a:endParaRPr lang="en-CA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752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36A88F0-6E27-4B4A-BF32-F331BE5BE1E7}" type="slidenum">
              <a:rPr lang="en-CA" smtClean="0"/>
              <a:pPr>
                <a:defRPr/>
              </a:pPr>
              <a:t>8</a:t>
            </a:fld>
            <a:endParaRPr lang="en-CA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203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A7A3C0C-378A-4DE6-A30F-FB5DA6D1E9BB}" type="slidenum">
              <a:rPr lang="en-CA" smtClean="0"/>
              <a:pPr>
                <a:defRPr/>
              </a:pPr>
              <a:t>77</a:t>
            </a:fld>
            <a:endParaRPr lang="en-CA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30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457D24B-B94A-4E87-B1B2-5E0E8F83E127}" type="slidenum">
              <a:rPr lang="en-CA" smtClean="0"/>
              <a:pPr>
                <a:defRPr/>
              </a:pPr>
              <a:t>78</a:t>
            </a:fld>
            <a:endParaRPr lang="en-CA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08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E269B82-AD03-4BFC-87EB-CC9733CE4DA0}" type="slidenum">
              <a:rPr lang="en-CA" smtClean="0"/>
              <a:pPr>
                <a:defRPr/>
              </a:pPr>
              <a:t>79</a:t>
            </a:fld>
            <a:endParaRPr lang="en-CA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510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57E4DE2-5498-4B5B-93BA-DE3912810A07}" type="slidenum">
              <a:rPr lang="en-CA" smtClean="0"/>
              <a:pPr>
                <a:defRPr/>
              </a:pPr>
              <a:t>80</a:t>
            </a:fld>
            <a:endParaRPr lang="en-CA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613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DFF0CFA-D3FC-42DC-B0BA-EA4F8A6E3635}" type="slidenum">
              <a:rPr lang="en-CA" smtClean="0"/>
              <a:pPr>
                <a:defRPr/>
              </a:pPr>
              <a:t>81</a:t>
            </a:fld>
            <a:endParaRPr lang="en-CA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715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EA4A1D1-DF09-49A8-8F1F-262AFE9CEC84}" type="slidenum">
              <a:rPr lang="en-CA" smtClean="0"/>
              <a:pPr>
                <a:defRPr/>
              </a:pPr>
              <a:t>88</a:t>
            </a:fld>
            <a:endParaRPr lang="en-CA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817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8C79071-0F36-422D-B1CA-6C7A7B1DD312}" type="slidenum">
              <a:rPr lang="en-CA" smtClean="0"/>
              <a:pPr>
                <a:defRPr/>
              </a:pPr>
              <a:t>89</a:t>
            </a:fld>
            <a:endParaRPr lang="en-CA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920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CA13BB6-1E8D-495F-B2D2-E1450B7A9360}" type="slidenum">
              <a:rPr lang="en-CA" smtClean="0"/>
              <a:pPr>
                <a:defRPr/>
              </a:pPr>
              <a:t>90</a:t>
            </a:fld>
            <a:endParaRPr lang="en-CA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022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AF80E87-453D-4E49-B161-4E8104C3570E}" type="slidenum">
              <a:rPr lang="en-CA" smtClean="0"/>
              <a:pPr>
                <a:defRPr/>
              </a:pPr>
              <a:t>91</a:t>
            </a:fld>
            <a:endParaRPr lang="en-CA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125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317505E-6FD4-44DF-87FE-A8645023E09C}" type="slidenum">
              <a:rPr lang="en-CA" smtClean="0"/>
              <a:pPr>
                <a:defRPr/>
              </a:pPr>
              <a:t>92</a:t>
            </a:fld>
            <a:endParaRPr lang="en-CA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854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A423C88-99F4-4981-82D1-4F87B744F710}" type="slidenum">
              <a:rPr lang="en-CA" smtClean="0"/>
              <a:pPr>
                <a:defRPr/>
              </a:pPr>
              <a:t>9</a:t>
            </a:fld>
            <a:endParaRPr lang="en-CA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227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799B8E7-ACA1-4313-84FC-085A5CD41ED3}" type="slidenum">
              <a:rPr lang="en-CA" smtClean="0"/>
              <a:pPr>
                <a:defRPr/>
              </a:pPr>
              <a:t>93</a:t>
            </a:fld>
            <a:endParaRPr lang="en-CA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32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DF5ADC5-9982-4940-B551-4107FF48D8FB}" type="slidenum">
              <a:rPr lang="en-CA" smtClean="0"/>
              <a:pPr>
                <a:defRPr/>
              </a:pPr>
              <a:t>94</a:t>
            </a:fld>
            <a:endParaRPr lang="en-CA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432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3E8C08F-FD90-4671-B50F-9F41C98EAE60}" type="slidenum">
              <a:rPr lang="en-CA" smtClean="0"/>
              <a:pPr>
                <a:defRPr/>
              </a:pPr>
              <a:t>95</a:t>
            </a:fld>
            <a:endParaRPr lang="en-CA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534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B0F284F-0A30-4FB5-B93E-2EB0F3380E1D}" type="slidenum">
              <a:rPr lang="en-CA" smtClean="0"/>
              <a:pPr>
                <a:defRPr/>
              </a:pPr>
              <a:t>96</a:t>
            </a:fld>
            <a:endParaRPr lang="en-CA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637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F769B43-0FEB-4EDD-A5AD-C761B3DAC337}" type="slidenum">
              <a:rPr lang="en-CA" smtClean="0"/>
              <a:pPr>
                <a:defRPr/>
              </a:pPr>
              <a:t>97</a:t>
            </a:fld>
            <a:endParaRPr lang="en-CA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957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6CDED3E-5B90-4220-B1B2-7FFCF1328A5B}" type="slidenum">
              <a:rPr lang="en-CA" smtClean="0"/>
              <a:pPr>
                <a:defRPr/>
              </a:pPr>
              <a:t>10</a:t>
            </a:fld>
            <a:endParaRPr lang="en-CA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7B3C9-7587-400B-9089-7D6809A8EF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9490DD-AF35-4587-B9D1-45880B35A2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577CEA-0F08-414B-85DA-AD475AA6C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369C-CB3F-4260-86E8-FD3F54C73225}" type="datetimeFigureOut">
              <a:rPr lang="en-US" smtClean="0"/>
              <a:t>11/2/21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43E4A9-EA34-4567-B147-19B31A8516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1FBDAB-5AE3-464F-850D-FA7CF8C03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A9A9877-0EC0-6B43-881F-20D3F586DF5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33026" b="22635"/>
          <a:stretch/>
        </p:blipFill>
        <p:spPr>
          <a:xfrm>
            <a:off x="0" y="4470400"/>
            <a:ext cx="12192000" cy="238760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2922828-6DB3-BB47-A5D5-D16685AE1266}"/>
              </a:ext>
            </a:extLst>
          </p:cNvPr>
          <p:cNvCxnSpPr>
            <a:cxnSpLocks/>
          </p:cNvCxnSpPr>
          <p:nvPr userDrawn="1"/>
        </p:nvCxnSpPr>
        <p:spPr>
          <a:xfrm>
            <a:off x="1524000" y="2496618"/>
            <a:ext cx="9144000" cy="0"/>
          </a:xfrm>
          <a:prstGeom prst="line">
            <a:avLst/>
          </a:prstGeom>
          <a:ln w="254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17751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A6B3B-2EE8-413C-AEA9-00A7F5B04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7D52A2-4981-453B-8E40-3889973814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696B23-F8EC-4AF7-860F-1B81BEA007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369C-CB3F-4260-86E8-FD3F54C73225}" type="datetimeFigureOut">
              <a:rPr lang="en-US" smtClean="0"/>
              <a:t>11/2/21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451F13-26D7-4F75-A69F-318D380897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451EE4-67A6-4519-A097-EBE2D9EE8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8880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52BCC41-7250-4AB4-B8F3-B870458CF3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A9BD655-0285-45AF-B586-88C5C117D4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37C908-D48E-477D-BD83-D17831A8B2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369C-CB3F-4260-86E8-FD3F54C73225}" type="datetimeFigureOut">
              <a:rPr lang="en-US" smtClean="0"/>
              <a:t>11/2/21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1E4267-80A7-4BD6-9D8A-3B8E0D015B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702BE3-BAA5-4467-A768-40AA633BC6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3535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E4AD06-00F0-4163-B5B0-388C5E999D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0350"/>
            <a:ext cx="10515600" cy="1006475"/>
          </a:xfrm>
        </p:spPr>
        <p:txBody>
          <a:bodyPr>
            <a:normAutofit/>
          </a:bodyPr>
          <a:lstStyle>
            <a:lvl1pPr>
              <a:defRPr sz="40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D51320-718B-4A8C-BCD6-5C636262C4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6849"/>
            <a:ext cx="10515600" cy="4710113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41ED62-8EC8-4837-8D9D-83B8B2163E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369C-CB3F-4260-86E8-FD3F54C73225}" type="datetimeFigureOut">
              <a:rPr lang="en-US" smtClean="0"/>
              <a:t>11/2/21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F6C281-F3EB-4689-82AE-7DF691AEEC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F9F5B2-7E66-4A6D-B7E7-BDCF7CB89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master_bluesidebar.eps">
            <a:extLst>
              <a:ext uri="{FF2B5EF4-FFF2-40B4-BE49-F238E27FC236}">
                <a16:creationId xmlns:a16="http://schemas.microsoft.com/office/drawing/2014/main" id="{C67F982E-175C-854E-AE44-6563B602662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7400"/>
            <a:ext cx="101600" cy="1041400"/>
          </a:xfrm>
          <a:prstGeom prst="rect">
            <a:avLst/>
          </a:prstGeom>
        </p:spPr>
      </p:pic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370945F8-FA5E-BD4C-B85E-079CF68BD320}"/>
              </a:ext>
            </a:extLst>
          </p:cNvPr>
          <p:cNvCxnSpPr>
            <a:cxnSpLocks/>
          </p:cNvCxnSpPr>
          <p:nvPr userDrawn="1"/>
        </p:nvCxnSpPr>
        <p:spPr>
          <a:xfrm>
            <a:off x="838200" y="1237457"/>
            <a:ext cx="10515600" cy="0"/>
          </a:xfrm>
          <a:prstGeom prst="line">
            <a:avLst/>
          </a:prstGeom>
          <a:ln w="38100">
            <a:solidFill>
              <a:schemeClr val="accent5">
                <a:alpha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97418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570B6B-A3DD-445F-B3AD-713250EF5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F6F9CC-3B71-43C8-9C61-1625ECC20D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6DE658-772C-4C1A-9320-5ADBBF2457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369C-CB3F-4260-86E8-FD3F54C73225}" type="datetimeFigureOut">
              <a:rPr lang="en-US" smtClean="0"/>
              <a:t>11/2/21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7087A3-385C-4E4C-BE8D-86A29799B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A6E31D-5A28-412B-A42B-151E38583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9133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C80881-F277-4A4F-99FC-BB81FC79E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4FE642-6C27-43DA-8F2A-AA0DE0379D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4E5B62-6FF7-4867-8A4B-DA2245A457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D40964-CEB0-41E0-938F-45F795FB06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369C-CB3F-4260-86E8-FD3F54C73225}" type="datetimeFigureOut">
              <a:rPr lang="en-US" smtClean="0"/>
              <a:t>11/2/21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8AE6C7-DC66-45B7-8C47-539EE759D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4C33A2-1CB9-4FA0-A57F-A2C6B21FF9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6554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4FA06-9A5E-4F69-BB47-F6F782F22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C07E60-BF84-4F02-B48F-E472526464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E77017-E975-4C86-A998-CBE8BA8D6D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7E6722-AA3A-4DA3-8B7E-7E14613639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7BACFAF-81EB-4E48-A140-B998C5B26AE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4466816-E31F-4CFF-9425-5A2DF34DBC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369C-CB3F-4260-86E8-FD3F54C73225}" type="datetimeFigureOut">
              <a:rPr lang="en-US" smtClean="0"/>
              <a:t>11/2/21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7F569C1-09A8-44CF-BF37-8438D2483E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7C1EEC0-A903-44CA-A137-A025A64C7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8641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C41E3D-53FE-4E14-911B-1FD1767F3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4DB257E-1EF7-47FA-AFDF-02522B4121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369C-CB3F-4260-86E8-FD3F54C73225}" type="datetimeFigureOut">
              <a:rPr lang="en-US" smtClean="0"/>
              <a:t>11/2/21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5EC39A-33A7-44F0-BB90-58D79BE132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8F787F-858B-48DE-B005-40B2D6685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0227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C413D3A-3C17-493D-9D6B-38590483B9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369C-CB3F-4260-86E8-FD3F54C73225}" type="datetimeFigureOut">
              <a:rPr lang="en-US" smtClean="0"/>
              <a:t>11/2/21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CEC6B2-EFEF-4325-9347-421330B6A3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44B540-2BFA-4DB0-B445-01FA7785F4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6269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AEF9B-1E8A-4145-BD80-65C32FCD71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E91F1F-DE67-4D48-AAEF-F072616658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779707-49DB-4FFA-9EE0-7D506E0DE3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974BF2-494E-47DC-9EA2-57BD686D97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369C-CB3F-4260-86E8-FD3F54C73225}" type="datetimeFigureOut">
              <a:rPr lang="en-US" smtClean="0"/>
              <a:t>11/2/21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0D2759-2D89-447E-A96D-AC14817941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9E77C4-09CB-42A0-B7FF-689DF1176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0641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8A3526-62C5-4413-BA99-66C2973444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3791C0C-975F-4D26-9315-CBAF7FEF7E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505C5D-FAAB-4342-BB7F-4A04A914F0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9552DD-2F27-47AC-951B-A6EA84CD9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369C-CB3F-4260-86E8-FD3F54C73225}" type="datetimeFigureOut">
              <a:rPr lang="en-US" smtClean="0"/>
              <a:t>11/2/21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DEDCFE-FA9C-4188-AAC4-FBBCA9C608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0AD5D0-9FF2-4617-A44F-64927DDBF2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1904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D0C16CA-149A-4554-A7AC-6378DFDBA3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8925"/>
            <a:ext cx="10515600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CD363A-813E-4BB3-889B-1C499FDAA5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400179"/>
            <a:ext cx="10515600" cy="4776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EBF87A-DE19-4D5C-9AE2-525B279B13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CA369C-CB3F-4260-86E8-FD3F54C73225}" type="datetimeFigureOut">
              <a:rPr lang="en-US" smtClean="0"/>
              <a:t>11/2/21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780B64-0FEF-47A9-B912-97DDB82F3F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5C032B-1D13-4647-9C70-987EDB3CB7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3768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61.wmf"/><Relationship Id="rId4" Type="http://schemas.openxmlformats.org/officeDocument/2006/relationships/oleObject" Target="../embeddings/oleObject1.bin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7D026E-7F51-6F43-8EE2-36F321A346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3925" y="778475"/>
            <a:ext cx="10401300" cy="1402749"/>
          </a:xfrm>
        </p:spPr>
        <p:txBody>
          <a:bodyPr anchor="ctr">
            <a:noAutofit/>
          </a:bodyPr>
          <a:lstStyle/>
          <a:p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CS 2420: Binary Heap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189274-9BB6-0B4C-9E6B-40385AF91C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780507"/>
            <a:ext cx="9144000" cy="1655762"/>
          </a:xfrm>
        </p:spPr>
        <p:txBody>
          <a:bodyPr>
            <a:normAutofit/>
          </a:bodyPr>
          <a:lstStyle/>
          <a:p>
            <a:r>
              <a:rPr lang="en-US" sz="2600" dirty="0"/>
              <a:t>Dr. Tsung-Wei (TW) Huang</a:t>
            </a:r>
          </a:p>
          <a:p>
            <a:r>
              <a:rPr lang="en-US" sz="2600" dirty="0"/>
              <a:t>Department of Electrical and Computer Engineering</a:t>
            </a:r>
          </a:p>
          <a:p>
            <a:r>
              <a:rPr lang="en-US" sz="2600" dirty="0"/>
              <a:t>University of Utah, Salt Lake City, UT</a:t>
            </a:r>
          </a:p>
          <a:p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5839189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6" name="Picture 4" descr="heap03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2741522"/>
            <a:ext cx="3845889" cy="29277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Pop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Using our example, we remove 3:</a:t>
            </a:r>
          </a:p>
        </p:txBody>
      </p:sp>
    </p:spTree>
    <p:extLst>
      <p:ext uri="{BB962C8B-B14F-4D97-AF65-F5344CB8AC3E}">
        <p14:creationId xmlns:p14="http://schemas.microsoft.com/office/powerpoint/2010/main" val="9879378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5" descr="heap0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2743200"/>
            <a:ext cx="3843685" cy="2926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3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Pop</a:t>
            </a:r>
          </a:p>
        </p:txBody>
      </p:sp>
      <p:sp>
        <p:nvSpPr>
          <p:cNvPr id="1434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We promote 7 (the minimum of 7 and 12) to the root:</a:t>
            </a:r>
          </a:p>
        </p:txBody>
      </p:sp>
    </p:spTree>
    <p:extLst>
      <p:ext uri="{BB962C8B-B14F-4D97-AF65-F5344CB8AC3E}">
        <p14:creationId xmlns:p14="http://schemas.microsoft.com/office/powerpoint/2010/main" val="13020576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6" descr="heap0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2743200"/>
            <a:ext cx="3843685" cy="2926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Pop</a:t>
            </a:r>
          </a:p>
        </p:txBody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In the left sub-tree, we promote 9:</a:t>
            </a:r>
          </a:p>
        </p:txBody>
      </p:sp>
    </p:spTree>
    <p:extLst>
      <p:ext uri="{BB962C8B-B14F-4D97-AF65-F5344CB8AC3E}">
        <p14:creationId xmlns:p14="http://schemas.microsoft.com/office/powerpoint/2010/main" val="27135966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7" descr="heap0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2743200"/>
            <a:ext cx="3843685" cy="2926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Pop</a:t>
            </a:r>
          </a:p>
        </p:txBody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Recursively, we promote 19:</a:t>
            </a:r>
          </a:p>
        </p:txBody>
      </p:sp>
    </p:spTree>
    <p:extLst>
      <p:ext uri="{BB962C8B-B14F-4D97-AF65-F5344CB8AC3E}">
        <p14:creationId xmlns:p14="http://schemas.microsoft.com/office/powerpoint/2010/main" val="20355137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8" descr="heap0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2743200"/>
            <a:ext cx="3843685" cy="2926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Pop</a:t>
            </a:r>
          </a:p>
        </p:txBody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Finally, 55 is a leaf node, so we promote it and delete the leaf</a:t>
            </a:r>
          </a:p>
        </p:txBody>
      </p:sp>
    </p:spTree>
    <p:extLst>
      <p:ext uri="{BB962C8B-B14F-4D97-AF65-F5344CB8AC3E}">
        <p14:creationId xmlns:p14="http://schemas.microsoft.com/office/powerpoint/2010/main" val="8034197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Pop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Repeating this operation again, we can remove 7:</a:t>
            </a:r>
          </a:p>
        </p:txBody>
      </p:sp>
      <p:pic>
        <p:nvPicPr>
          <p:cNvPr id="18436" name="Picture 9" descr="heap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2743200"/>
            <a:ext cx="3843685" cy="2926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366518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Pop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If we remove 9, we must now promote from the right sub-tree:</a:t>
            </a:r>
          </a:p>
        </p:txBody>
      </p:sp>
      <p:pic>
        <p:nvPicPr>
          <p:cNvPr id="19460" name="Picture 5" descr="heap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2743200"/>
            <a:ext cx="3843685" cy="2926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271684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Push</a:t>
            </a:r>
            <a:endParaRPr lang="en-US" altLang="en-US" sz="4400">
              <a:latin typeface="Arial" charset="0"/>
              <a:cs typeface="Arial" charset="0"/>
            </a:endParaRP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Inserting into a heap may be done either: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At a leaf (move it up if it is smaller than the parent)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At the root (insert the larger object into one of the </a:t>
            </a:r>
            <a:r>
              <a:rPr lang="en-US" altLang="en-US" dirty="0" err="1">
                <a:latin typeface="Arial" charset="0"/>
                <a:cs typeface="Arial" charset="0"/>
              </a:rPr>
              <a:t>subtrees</a:t>
            </a:r>
            <a:r>
              <a:rPr lang="en-US" altLang="en-US" dirty="0">
                <a:latin typeface="Arial" charset="0"/>
                <a:cs typeface="Arial" charset="0"/>
              </a:rPr>
              <a:t>)</a:t>
            </a:r>
          </a:p>
          <a:p>
            <a:pPr>
              <a:buFont typeface="Arial" charset="0"/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will use the first approach with binary heaps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Other heaps use the second</a:t>
            </a:r>
          </a:p>
          <a:p>
            <a:pPr lvl="1"/>
            <a:endParaRPr lang="en-US" altLang="en-US" dirty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17749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8" name="Picture 8" descr="heap20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2926080"/>
            <a:ext cx="3872542" cy="27431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Push</a:t>
            </a:r>
            <a:endParaRPr lang="en-US" altLang="en-US" sz="4400">
              <a:latin typeface="Arial" charset="0"/>
              <a:cs typeface="Arial" charset="0"/>
            </a:endParaRP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Inserting 17 into the last heap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Select an arbitrary node to insert a new leaf node:</a:t>
            </a:r>
          </a:p>
        </p:txBody>
      </p:sp>
    </p:spTree>
    <p:extLst>
      <p:ext uri="{BB962C8B-B14F-4D97-AF65-F5344CB8AC3E}">
        <p14:creationId xmlns:p14="http://schemas.microsoft.com/office/powerpoint/2010/main" val="13260486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9" descr="heap2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2926080"/>
            <a:ext cx="3872543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3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Push</a:t>
            </a:r>
          </a:p>
        </p:txBody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The node 17 is less than the node 32, so we swap them</a:t>
            </a:r>
          </a:p>
        </p:txBody>
      </p:sp>
    </p:spTree>
    <p:extLst>
      <p:ext uri="{BB962C8B-B14F-4D97-AF65-F5344CB8AC3E}">
        <p14:creationId xmlns:p14="http://schemas.microsoft.com/office/powerpoint/2010/main" val="30456556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6760C6-2D4E-5E4F-BD18-62D440BBCC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30E5D5-C282-7344-A62F-8F129A0537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In this topic, we will: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Define a binary min-heap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Look at some examples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Operations on heaps:</a:t>
            </a:r>
          </a:p>
          <a:p>
            <a:pPr lvl="2"/>
            <a:r>
              <a:rPr lang="en-US" altLang="en-US" dirty="0">
                <a:latin typeface="Arial" charset="0"/>
                <a:cs typeface="Arial" charset="0"/>
              </a:rPr>
              <a:t>Top</a:t>
            </a:r>
          </a:p>
          <a:p>
            <a:pPr lvl="2"/>
            <a:r>
              <a:rPr lang="en-US" altLang="en-US" dirty="0">
                <a:latin typeface="Arial" charset="0"/>
                <a:cs typeface="Arial" charset="0"/>
              </a:rPr>
              <a:t>Pop</a:t>
            </a:r>
          </a:p>
          <a:p>
            <a:pPr lvl="2"/>
            <a:r>
              <a:rPr lang="en-US" altLang="en-US" dirty="0">
                <a:latin typeface="Arial" charset="0"/>
                <a:cs typeface="Arial" charset="0"/>
              </a:rPr>
              <a:t>Push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An array representation of heaps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Define a binary max-heap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Using binary heaps as priority queues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F4B13E40-FA7D-DF47-A4A3-F62980584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E77BC79-9480-1042-96E1-82B94DA0811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4015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10" descr="heap2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2926080"/>
            <a:ext cx="3872543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Push</a:t>
            </a:r>
          </a:p>
        </p:txBody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The node 17 is less than the node 31; swap them</a:t>
            </a:r>
          </a:p>
        </p:txBody>
      </p:sp>
    </p:spTree>
    <p:extLst>
      <p:ext uri="{BB962C8B-B14F-4D97-AF65-F5344CB8AC3E}">
        <p14:creationId xmlns:p14="http://schemas.microsoft.com/office/powerpoint/2010/main" val="28063340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11" descr="heap2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2926080"/>
            <a:ext cx="3872543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7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Push</a:t>
            </a:r>
          </a:p>
        </p:txBody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The node 17 is less than the node 19; swap them</a:t>
            </a:r>
          </a:p>
        </p:txBody>
      </p:sp>
    </p:spTree>
    <p:extLst>
      <p:ext uri="{BB962C8B-B14F-4D97-AF65-F5344CB8AC3E}">
        <p14:creationId xmlns:p14="http://schemas.microsoft.com/office/powerpoint/2010/main" val="23061428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Push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The node 17 is greater than 12 so we are finished</a:t>
            </a:r>
          </a:p>
          <a:p>
            <a:pPr>
              <a:buFontTx/>
              <a:buNone/>
            </a:pPr>
            <a:endParaRPr lang="en-US" altLang="en-US">
              <a:latin typeface="Arial" charset="0"/>
              <a:cs typeface="Arial" charset="0"/>
            </a:endParaRPr>
          </a:p>
        </p:txBody>
      </p:sp>
      <p:pic>
        <p:nvPicPr>
          <p:cNvPr id="25604" name="Picture 4" descr="heap2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2926080"/>
            <a:ext cx="3872543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921786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Push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Observation:  both the left and right subtrees of 19 were greater than 19, thus we are guaranteed that we don’t have to send the new node down</a:t>
            </a:r>
          </a:p>
          <a:p>
            <a:pPr>
              <a:buFont typeface="Arial" charset="0"/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This process is called </a:t>
            </a:r>
            <a:r>
              <a:rPr lang="en-US" altLang="en-US" i="1" dirty="0">
                <a:latin typeface="Arial" charset="0"/>
                <a:cs typeface="Arial" charset="0"/>
              </a:rPr>
              <a:t>percolation</a:t>
            </a:r>
            <a:r>
              <a:rPr lang="en-US" altLang="en-US" dirty="0">
                <a:latin typeface="Arial" charset="0"/>
                <a:cs typeface="Arial" charset="0"/>
              </a:rPr>
              <a:t>, that is, the lighter (smaller) objects move up from the bottom of the min-heap</a:t>
            </a:r>
          </a:p>
          <a:p>
            <a:pPr>
              <a:buFontTx/>
              <a:buNone/>
            </a:pPr>
            <a:endParaRPr lang="en-US" altLang="en-US" dirty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9546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Implementations</a:t>
            </a:r>
            <a:endParaRPr lang="en-US" altLang="en-US" sz="4400" dirty="0">
              <a:latin typeface="Arial" charset="0"/>
              <a:cs typeface="Arial" charset="0"/>
            </a:endParaRP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With binary search trees, we introduced the concept of </a:t>
            </a:r>
            <a:r>
              <a:rPr lang="en-US" altLang="en-US" i="1">
                <a:latin typeface="Arial" charset="0"/>
                <a:cs typeface="Arial" charset="0"/>
              </a:rPr>
              <a:t>balance</a:t>
            </a:r>
            <a:endParaRPr lang="en-US" altLang="en-US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US" altLang="en-US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From this, we looked at:</a:t>
            </a:r>
          </a:p>
          <a:p>
            <a:pPr lvl="1"/>
            <a:r>
              <a:rPr lang="en-US" altLang="en-US">
                <a:latin typeface="Arial" charset="0"/>
                <a:cs typeface="Arial" charset="0"/>
              </a:rPr>
              <a:t>AVL Trees</a:t>
            </a:r>
          </a:p>
          <a:p>
            <a:pPr lvl="1"/>
            <a:r>
              <a:rPr lang="en-US" altLang="en-US">
                <a:latin typeface="Arial" charset="0"/>
                <a:cs typeface="Arial" charset="0"/>
              </a:rPr>
              <a:t>B-Trees</a:t>
            </a:r>
          </a:p>
          <a:p>
            <a:pPr lvl="1"/>
            <a:r>
              <a:rPr lang="en-US" altLang="en-US">
                <a:latin typeface="Arial" charset="0"/>
                <a:cs typeface="Arial" charset="0"/>
              </a:rPr>
              <a:t>Red-black Trees (not course material)</a:t>
            </a:r>
          </a:p>
          <a:p>
            <a:pPr>
              <a:buFont typeface="Arial" charset="0"/>
              <a:buNone/>
            </a:pPr>
            <a:endParaRPr lang="en-US" altLang="en-US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How can we determine where to insert so as to keep balance?</a:t>
            </a:r>
          </a:p>
        </p:txBody>
      </p:sp>
    </p:spTree>
    <p:extLst>
      <p:ext uri="{BB962C8B-B14F-4D97-AF65-F5344CB8AC3E}">
        <p14:creationId xmlns:p14="http://schemas.microsoft.com/office/powerpoint/2010/main" val="30256753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Implementations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There are multiple means of keeping balance with binary heaps: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Complete binary trees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Leftist heaps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Skew heaps</a:t>
            </a:r>
          </a:p>
          <a:p>
            <a:pPr>
              <a:buFont typeface="Arial" charset="0"/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will look at using complete binary trees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In has optimal memory characteristics but sub-optimal run-time characteristics</a:t>
            </a:r>
          </a:p>
        </p:txBody>
      </p:sp>
    </p:spTree>
    <p:extLst>
      <p:ext uri="{BB962C8B-B14F-4D97-AF65-F5344CB8AC3E}">
        <p14:creationId xmlns:p14="http://schemas.microsoft.com/office/powerpoint/2010/main" val="23168289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Complete Trees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By using complete binary trees, we will be able to maintain, with minimal effort, the complete tree structure</a:t>
            </a:r>
          </a:p>
          <a:p>
            <a:pPr>
              <a:buFont typeface="Arial" charset="0"/>
              <a:buNone/>
            </a:pPr>
            <a:endParaRPr lang="en-US" altLang="en-US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We have already seen</a:t>
            </a:r>
          </a:p>
          <a:p>
            <a:pPr lvl="1"/>
            <a:r>
              <a:rPr lang="en-US" altLang="en-US">
                <a:latin typeface="Arial" charset="0"/>
                <a:cs typeface="Arial" charset="0"/>
              </a:rPr>
              <a:t>It is easy to store a complete tree as an array</a:t>
            </a:r>
          </a:p>
          <a:p>
            <a:pPr>
              <a:buFont typeface="Arial" charset="0"/>
              <a:buNone/>
            </a:pPr>
            <a:endParaRPr lang="en-US" altLang="en-US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If we can store a heap of size </a:t>
            </a:r>
            <a:r>
              <a:rPr lang="en-US" altLang="en-US" i="1">
                <a:latin typeface="Times New Roman" pitchFamily="18" charset="0"/>
                <a:cs typeface="Arial" charset="0"/>
              </a:rPr>
              <a:t>n</a:t>
            </a:r>
            <a:r>
              <a:rPr lang="en-US" altLang="en-US">
                <a:latin typeface="Arial" charset="0"/>
                <a:cs typeface="Arial" charset="0"/>
              </a:rPr>
              <a:t> as an array of size </a:t>
            </a:r>
            <a:r>
              <a:rPr lang="en-US" altLang="en-US" b="1">
                <a:latin typeface="Symbol" pitchFamily="18" charset="2"/>
                <a:cs typeface="Arial" charset="0"/>
              </a:rPr>
              <a:t>Q</a:t>
            </a:r>
            <a:r>
              <a:rPr lang="en-US" altLang="en-US">
                <a:latin typeface="Times New Roman" pitchFamily="18" charset="0"/>
                <a:cs typeface="Arial" charset="0"/>
              </a:rPr>
              <a:t>(</a:t>
            </a:r>
            <a:r>
              <a:rPr lang="en-US" altLang="en-US" i="1">
                <a:latin typeface="Times New Roman" pitchFamily="18" charset="0"/>
                <a:cs typeface="Arial" charset="0"/>
              </a:rPr>
              <a:t>n</a:t>
            </a:r>
            <a:r>
              <a:rPr lang="en-US" altLang="en-US">
                <a:latin typeface="Times New Roman" pitchFamily="18" charset="0"/>
                <a:cs typeface="Arial" charset="0"/>
              </a:rPr>
              <a:t>)</a:t>
            </a:r>
            <a:r>
              <a:rPr lang="en-US" altLang="en-US">
                <a:latin typeface="Arial" charset="0"/>
                <a:cs typeface="Arial" charset="0"/>
              </a:rPr>
              <a:t>, this would be great!</a:t>
            </a:r>
          </a:p>
        </p:txBody>
      </p:sp>
    </p:spTree>
    <p:extLst>
      <p:ext uri="{BB962C8B-B14F-4D97-AF65-F5344CB8AC3E}">
        <p14:creationId xmlns:p14="http://schemas.microsoft.com/office/powerpoint/2010/main" val="23854114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Complete Trees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For example, the previous heap may be represented as the following (non-unique!) complete tree:</a:t>
            </a:r>
          </a:p>
        </p:txBody>
      </p:sp>
      <p:pic>
        <p:nvPicPr>
          <p:cNvPr id="30724" name="Picture 4" descr="heap3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1840" y="2743200"/>
            <a:ext cx="5507953" cy="3017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835832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Complete Trees:  Push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If we insert into a complete tree, we need only place the new node as a leaf node in the appropriate location and percolate up</a:t>
            </a:r>
          </a:p>
        </p:txBody>
      </p:sp>
      <p:pic>
        <p:nvPicPr>
          <p:cNvPr id="31748" name="Picture 4" descr="heap3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1840" y="2743200"/>
            <a:ext cx="5507953" cy="3017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Oval 7">
            <a:extLst>
              <a:ext uri="{FF2B5EF4-FFF2-40B4-BE49-F238E27FC236}">
                <a16:creationId xmlns:a16="http://schemas.microsoft.com/office/drawing/2014/main" id="{002A4484-0F6A-448E-A8DF-4D1E9C2075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0931" y="5435879"/>
            <a:ext cx="287337" cy="288925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CA" altLang="en-US" sz="1800"/>
          </a:p>
        </p:txBody>
      </p:sp>
    </p:spTree>
    <p:extLst>
      <p:ext uri="{BB962C8B-B14F-4D97-AF65-F5344CB8AC3E}">
        <p14:creationId xmlns:p14="http://schemas.microsoft.com/office/powerpoint/2010/main" val="3357062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Complete Trees:  Push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For example, push 25:</a:t>
            </a:r>
          </a:p>
        </p:txBody>
      </p:sp>
      <p:pic>
        <p:nvPicPr>
          <p:cNvPr id="32773" name="Picture 5" descr="heap3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1840" y="2743200"/>
            <a:ext cx="5507953" cy="3017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Oval 7">
            <a:extLst>
              <a:ext uri="{FF2B5EF4-FFF2-40B4-BE49-F238E27FC236}">
                <a16:creationId xmlns:a16="http://schemas.microsoft.com/office/drawing/2014/main" id="{115AAB6E-16CF-473B-B344-FCF86F8B04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0931" y="5435879"/>
            <a:ext cx="287337" cy="288925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CA" altLang="en-US" sz="1800"/>
          </a:p>
        </p:txBody>
      </p:sp>
    </p:spTree>
    <p:extLst>
      <p:ext uri="{BB962C8B-B14F-4D97-AF65-F5344CB8AC3E}">
        <p14:creationId xmlns:p14="http://schemas.microsoft.com/office/powerpoint/2010/main" val="33914236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Definition</a:t>
            </a:r>
            <a:endParaRPr lang="en-US" altLang="en-US" sz="4400" dirty="0">
              <a:latin typeface="Arial" charset="0"/>
              <a:cs typeface="Arial" charset="0"/>
            </a:endParaRP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A non-empty binary tree is a min-heap if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The key associated with the root is less than or equal to the keys associated with either of the sub-trees (if any)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Both of the sub-trees (if any) are also binary min-heaps</a:t>
            </a:r>
          </a:p>
          <a:p>
            <a:pPr lvl="1"/>
            <a:endParaRPr lang="en-US" altLang="en-US" dirty="0">
              <a:latin typeface="Arial" charset="0"/>
              <a:cs typeface="Arial" charset="0"/>
            </a:endParaRPr>
          </a:p>
          <a:p>
            <a:pPr lvl="1"/>
            <a:endParaRPr lang="en-US" altLang="en-US" dirty="0">
              <a:latin typeface="Arial" charset="0"/>
              <a:cs typeface="Arial" charset="0"/>
            </a:endParaRPr>
          </a:p>
          <a:p>
            <a:pPr lvl="1"/>
            <a:endParaRPr lang="en-US" altLang="en-US" dirty="0">
              <a:latin typeface="Arial" charset="0"/>
              <a:cs typeface="Arial" charset="0"/>
            </a:endParaRPr>
          </a:p>
          <a:p>
            <a:endParaRPr lang="en-US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From this definition: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A single node is a min-heap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All keys in either sub-tree are greater than the root key</a:t>
            </a:r>
          </a:p>
        </p:txBody>
      </p:sp>
      <p:pic>
        <p:nvPicPr>
          <p:cNvPr id="6148" name="Picture 6" descr="z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6118" y="3030756"/>
            <a:ext cx="4859765" cy="15915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449342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8" descr="C:\Users\dwharder\Desktop\ax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1840" y="2743200"/>
            <a:ext cx="5500809" cy="3017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Complete Trees:  Push</a:t>
            </a:r>
          </a:p>
        </p:txBody>
      </p:sp>
      <p:sp>
        <p:nvSpPr>
          <p:cNvPr id="3379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We have to percolate 25 up into its appropriate location</a:t>
            </a:r>
          </a:p>
          <a:p>
            <a:pPr lvl="1"/>
            <a:r>
              <a:rPr lang="en-US" altLang="en-US">
                <a:latin typeface="Arial" charset="0"/>
                <a:cs typeface="Arial" charset="0"/>
              </a:rPr>
              <a:t>The resulting heap is still a complete tree</a:t>
            </a:r>
          </a:p>
        </p:txBody>
      </p:sp>
    </p:spTree>
    <p:extLst>
      <p:ext uri="{BB962C8B-B14F-4D97-AF65-F5344CB8AC3E}">
        <p14:creationId xmlns:p14="http://schemas.microsoft.com/office/powerpoint/2010/main" val="20277492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en-US" dirty="0">
                <a:latin typeface="Arial" charset="0"/>
                <a:cs typeface="Arial" charset="0"/>
              </a:rPr>
              <a:t>Complete Trees:  Pop</a:t>
            </a:r>
          </a:p>
        </p:txBody>
      </p:sp>
      <p:sp>
        <p:nvSpPr>
          <p:cNvPr id="3481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CA" altLang="en-US">
                <a:latin typeface="Arial" charset="0"/>
                <a:cs typeface="Arial" charset="0"/>
              </a:rPr>
              <a:t>	Suppose we want to pop the top entry:  12</a:t>
            </a:r>
          </a:p>
        </p:txBody>
      </p:sp>
      <p:pic>
        <p:nvPicPr>
          <p:cNvPr id="34820" name="Picture 10" descr="C:\Users\dwharder\Desktop\xx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1840" y="2743200"/>
            <a:ext cx="5500809" cy="3017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024389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4" name="Picture 9" descr="C:\Users\dwharder\Desktop\az.png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2216" y="2399250"/>
            <a:ext cx="5487275" cy="33614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Complete Trees:  Pop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Percolating up creates a hole leading to a non-complete tree</a:t>
            </a:r>
          </a:p>
        </p:txBody>
      </p:sp>
    </p:spTree>
    <p:extLst>
      <p:ext uri="{BB962C8B-B14F-4D97-AF65-F5344CB8AC3E}">
        <p14:creationId xmlns:p14="http://schemas.microsoft.com/office/powerpoint/2010/main" val="32081811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Complete Trees:  Pop</a:t>
            </a:r>
            <a:endParaRPr lang="en-CA" altLang="en-US">
              <a:latin typeface="Arial" charset="0"/>
              <a:cs typeface="Arial" charset="0"/>
            </a:endParaRPr>
          </a:p>
        </p:txBody>
      </p:sp>
      <p:sp>
        <p:nvSpPr>
          <p:cNvPr id="3686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CA" altLang="en-US">
                <a:latin typeface="Arial" charset="0"/>
                <a:cs typeface="Arial" charset="0"/>
              </a:rPr>
              <a:t>	Alternatively, copy the last entry in the heap to the root</a:t>
            </a:r>
          </a:p>
        </p:txBody>
      </p:sp>
      <p:pic>
        <p:nvPicPr>
          <p:cNvPr id="36868" name="Picture 7" descr="C:\Users\dwharder\Desktop\aa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1840" y="2395728"/>
            <a:ext cx="5493026" cy="3364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347568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8" descr="C:\Users\dwharder\Desktop\aa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1840" y="2395728"/>
            <a:ext cx="5373613" cy="32918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89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Complete Trees:  Pop</a:t>
            </a:r>
            <a:endParaRPr lang="en-CA" altLang="en-US">
              <a:latin typeface="Arial" charset="0"/>
              <a:cs typeface="Arial" charset="0"/>
            </a:endParaRPr>
          </a:p>
        </p:txBody>
      </p:sp>
      <p:sp>
        <p:nvSpPr>
          <p:cNvPr id="37892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CA" altLang="en-US">
                <a:latin typeface="Arial" charset="0"/>
                <a:cs typeface="Arial" charset="0"/>
              </a:rPr>
              <a:t>	Now, percolate 36 down swapping it with the smallest of its children</a:t>
            </a:r>
          </a:p>
          <a:p>
            <a:pPr lvl="1"/>
            <a:r>
              <a:rPr lang="en-CA" altLang="en-US">
                <a:latin typeface="Arial" charset="0"/>
                <a:cs typeface="Arial" charset="0"/>
              </a:rPr>
              <a:t>We halt when both children are larger</a:t>
            </a:r>
          </a:p>
        </p:txBody>
      </p:sp>
    </p:spTree>
    <p:extLst>
      <p:ext uri="{BB962C8B-B14F-4D97-AF65-F5344CB8AC3E}">
        <p14:creationId xmlns:p14="http://schemas.microsoft.com/office/powerpoint/2010/main" val="960564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6" name="Picture 11" descr="C:\Users\dwharder\Desktop\aa5.png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0971" y="2403715"/>
            <a:ext cx="5360575" cy="32838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Complete Trees:  Pop</a:t>
            </a:r>
          </a:p>
        </p:txBody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The resulting tree is now still a complete tree:</a:t>
            </a:r>
          </a:p>
        </p:txBody>
      </p:sp>
    </p:spTree>
    <p:extLst>
      <p:ext uri="{BB962C8B-B14F-4D97-AF65-F5344CB8AC3E}">
        <p14:creationId xmlns:p14="http://schemas.microsoft.com/office/powerpoint/2010/main" val="78392721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40" name="Picture 9" descr="C:\Users\dwharder\Desktop\aa3.pn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1838" y="2412104"/>
            <a:ext cx="5346880" cy="32754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9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Complete Trees:  Pop</a:t>
            </a:r>
            <a:endParaRPr lang="en-CA" altLang="en-US">
              <a:latin typeface="Arial" charset="0"/>
              <a:cs typeface="Arial" charset="0"/>
            </a:endParaRPr>
          </a:p>
        </p:txBody>
      </p:sp>
      <p:sp>
        <p:nvSpPr>
          <p:cNvPr id="3993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CA" altLang="en-US">
                <a:latin typeface="Arial" charset="0"/>
                <a:cs typeface="Arial" charset="0"/>
              </a:rPr>
              <a:t>	Again, popping 15, copy up the last entry:  88</a:t>
            </a:r>
          </a:p>
        </p:txBody>
      </p:sp>
    </p:spTree>
    <p:extLst>
      <p:ext uri="{BB962C8B-B14F-4D97-AF65-F5344CB8AC3E}">
        <p14:creationId xmlns:p14="http://schemas.microsoft.com/office/powerpoint/2010/main" val="40480226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Complete Trees:  Pop</a:t>
            </a:r>
            <a:endParaRPr lang="en-CA" altLang="en-US">
              <a:latin typeface="Arial" charset="0"/>
              <a:cs typeface="Arial" charset="0"/>
            </a:endParaRPr>
          </a:p>
        </p:txBody>
      </p:sp>
      <p:sp>
        <p:nvSpPr>
          <p:cNvPr id="4096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CA" altLang="en-US">
                <a:latin typeface="Arial" charset="0"/>
                <a:cs typeface="Arial" charset="0"/>
              </a:rPr>
              <a:t>	This time, it gets percolated down to the point where it has no children</a:t>
            </a:r>
          </a:p>
        </p:txBody>
      </p:sp>
      <p:pic>
        <p:nvPicPr>
          <p:cNvPr id="40964" name="Picture 10" descr="C:\Users\dwharder\Desktop\aa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0984" y="2414016"/>
            <a:ext cx="5343759" cy="3273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8941809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Complete Trees:  Pop</a:t>
            </a:r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In popping 17, 53 is moved to the top</a:t>
            </a:r>
          </a:p>
        </p:txBody>
      </p:sp>
      <p:pic>
        <p:nvPicPr>
          <p:cNvPr id="41988" name="Picture 12" descr="C:\Users\dwharder\Desktop\aa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0984" y="2414016"/>
            <a:ext cx="5343759" cy="3273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9129263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Complete Trees:  Pop</a:t>
            </a:r>
          </a:p>
        </p:txBody>
      </p:sp>
      <p:sp>
        <p:nvSpPr>
          <p:cNvPr id="430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And percolated down, again to the deepest level</a:t>
            </a:r>
          </a:p>
        </p:txBody>
      </p:sp>
      <p:pic>
        <p:nvPicPr>
          <p:cNvPr id="43012" name="Picture 13" descr="C:\Users\dwharder\Desktop\aa7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0984" y="2414016"/>
            <a:ext cx="5343759" cy="3273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056234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Definition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Important:</a:t>
            </a:r>
          </a:p>
          <a:p>
            <a:pPr algn="ctr">
              <a:buFontTx/>
              <a:buNone/>
            </a:pPr>
            <a:r>
              <a:rPr lang="en-US" altLang="en-US" b="1" dirty="0">
                <a:solidFill>
                  <a:srgbClr val="FF0000"/>
                </a:solidFill>
                <a:latin typeface="Arial" charset="0"/>
                <a:cs typeface="Arial" charset="0"/>
              </a:rPr>
              <a:t>THERE IS NO OTHER RELATIONSHIP BETWEEN</a:t>
            </a:r>
          </a:p>
          <a:p>
            <a:pPr algn="ctr">
              <a:buFontTx/>
              <a:buNone/>
            </a:pPr>
            <a:r>
              <a:rPr lang="en-US" altLang="en-US" b="1" dirty="0">
                <a:solidFill>
                  <a:srgbClr val="FF0000"/>
                </a:solidFill>
                <a:latin typeface="Arial" charset="0"/>
                <a:cs typeface="Arial" charset="0"/>
              </a:rPr>
              <a:t>THE ELEMENTS IN THE TWO SUBTREES</a:t>
            </a:r>
          </a:p>
          <a:p>
            <a:endParaRPr lang="en-US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Failing to understand this is the greatest mistake a student makes</a:t>
            </a:r>
          </a:p>
        </p:txBody>
      </p:sp>
    </p:spTree>
    <p:extLst>
      <p:ext uri="{BB962C8B-B14F-4D97-AF65-F5344CB8AC3E}">
        <p14:creationId xmlns:p14="http://schemas.microsoft.com/office/powerpoint/2010/main" val="83317297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Complete Trees:  Pop</a:t>
            </a:r>
          </a:p>
        </p:txBody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Popping 19 copies up 39</a:t>
            </a:r>
          </a:p>
        </p:txBody>
      </p:sp>
      <p:pic>
        <p:nvPicPr>
          <p:cNvPr id="44036" name="Picture 14" descr="C:\Users\dwharder\Desktop\aa8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0984" y="2414016"/>
            <a:ext cx="5343759" cy="3273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8957225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Complete Trees:  Pop</a:t>
            </a:r>
            <a:endParaRPr lang="en-CA" altLang="en-US">
              <a:latin typeface="Arial" charset="0"/>
              <a:cs typeface="Arial" charset="0"/>
            </a:endParaRPr>
          </a:p>
        </p:txBody>
      </p:sp>
      <p:sp>
        <p:nvSpPr>
          <p:cNvPr id="4505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CA" altLang="en-US">
                <a:latin typeface="Arial" charset="0"/>
                <a:cs typeface="Arial" charset="0"/>
              </a:rPr>
              <a:t>	Which is then percolated down to the second deepest level</a:t>
            </a:r>
          </a:p>
        </p:txBody>
      </p:sp>
      <p:pic>
        <p:nvPicPr>
          <p:cNvPr id="45060" name="Picture 6" descr="C:\Users\dwharder\Desktop\aa9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0984" y="2414016"/>
            <a:ext cx="5343759" cy="3273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8562339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Complete Tree</a:t>
            </a:r>
            <a:endParaRPr lang="en-US" altLang="en-US" sz="4400">
              <a:latin typeface="Arial" charset="0"/>
              <a:cs typeface="Arial" charset="0"/>
            </a:endParaRPr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Therefore, we can maintain the complete-tree shape of a heap</a:t>
            </a:r>
          </a:p>
          <a:p>
            <a:endParaRPr lang="en-US" altLang="en-US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We may store a complete tree using an array:</a:t>
            </a:r>
          </a:p>
          <a:p>
            <a:pPr lvl="1"/>
            <a:r>
              <a:rPr lang="en-US" altLang="en-US">
                <a:latin typeface="Arial" charset="0"/>
                <a:cs typeface="Arial" charset="0"/>
              </a:rPr>
              <a:t>A complete tree is filled in breadth-first traversal order</a:t>
            </a:r>
          </a:p>
          <a:p>
            <a:pPr lvl="1"/>
            <a:r>
              <a:rPr lang="en-US" altLang="en-US">
                <a:latin typeface="Arial" charset="0"/>
                <a:cs typeface="Arial" charset="0"/>
              </a:rPr>
              <a:t>The array is filled using breadth-first traversal</a:t>
            </a:r>
          </a:p>
        </p:txBody>
      </p:sp>
    </p:spTree>
    <p:extLst>
      <p:ext uri="{BB962C8B-B14F-4D97-AF65-F5344CB8AC3E}">
        <p14:creationId xmlns:p14="http://schemas.microsoft.com/office/powerpoint/2010/main" val="283367183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Picture 4" descr="heap3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5321" y="1890684"/>
            <a:ext cx="4843157" cy="2963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10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Array Implementation</a:t>
            </a:r>
          </a:p>
        </p:txBody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For the heap</a:t>
            </a:r>
          </a:p>
          <a:p>
            <a:endParaRPr lang="en-US" altLang="en-US" dirty="0">
              <a:latin typeface="Arial" charset="0"/>
              <a:cs typeface="Arial" charset="0"/>
            </a:endParaRPr>
          </a:p>
          <a:p>
            <a:endParaRPr lang="en-US" altLang="en-US" dirty="0">
              <a:latin typeface="Arial" charset="0"/>
              <a:cs typeface="Arial" charset="0"/>
            </a:endParaRPr>
          </a:p>
          <a:p>
            <a:endParaRPr lang="en-US" altLang="en-US" dirty="0">
              <a:latin typeface="Arial" charset="0"/>
              <a:cs typeface="Arial" charset="0"/>
            </a:endParaRPr>
          </a:p>
          <a:p>
            <a:endParaRPr lang="en-US" altLang="en-US" dirty="0">
              <a:latin typeface="Arial" charset="0"/>
              <a:cs typeface="Arial" charset="0"/>
            </a:endParaRPr>
          </a:p>
          <a:p>
            <a:pPr>
              <a:buFontTx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</a:t>
            </a:r>
          </a:p>
          <a:p>
            <a:pPr>
              <a:buFontTx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</a:t>
            </a:r>
          </a:p>
          <a:p>
            <a:pPr>
              <a:buFontTx/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>
              <a:buFontTx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a breadth-first traversal yields:</a:t>
            </a:r>
          </a:p>
        </p:txBody>
      </p:sp>
      <p:pic>
        <p:nvPicPr>
          <p:cNvPr id="47109" name="Picture 45" descr="hash4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4339" y="4868863"/>
            <a:ext cx="3527425" cy="28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110" name="Rectangle 5"/>
          <p:cNvSpPr>
            <a:spLocks noChangeArrowheads="1"/>
          </p:cNvSpPr>
          <p:nvPr/>
        </p:nvSpPr>
        <p:spPr bwMode="auto">
          <a:xfrm>
            <a:off x="4059769" y="4899415"/>
            <a:ext cx="201003" cy="213224"/>
          </a:xfrm>
          <a:prstGeom prst="rect">
            <a:avLst/>
          </a:prstGeom>
          <a:noFill/>
          <a:ln w="22225">
            <a:solidFill>
              <a:schemeClr val="tx1">
                <a:lumMod val="85000"/>
                <a:lumOff val="1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CA" altLang="en-US" sz="18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225417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Array Implementation</a:t>
            </a:r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Recall that If we associate an index–starting at 1–with each entry in the breadth-first traversal, we get:</a:t>
            </a:r>
          </a:p>
          <a:p>
            <a:endParaRPr lang="en-US" altLang="en-US" dirty="0">
              <a:latin typeface="Arial" charset="0"/>
              <a:cs typeface="Arial" charset="0"/>
            </a:endParaRPr>
          </a:p>
          <a:p>
            <a:endParaRPr lang="en-US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Given the entry at index k, it follows that: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The parent of node is a </a:t>
            </a:r>
            <a:r>
              <a:rPr lang="en-US" altLang="en-US" i="1" dirty="0">
                <a:latin typeface="Times New Roman" pitchFamily="18" charset="0"/>
                <a:cs typeface="Arial" charset="0"/>
              </a:rPr>
              <a:t>k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/2		</a:t>
            </a:r>
            <a:r>
              <a:rPr lang="en-US" alt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parent = k &gt;&gt; 1;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the children are at 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2</a:t>
            </a:r>
            <a:r>
              <a:rPr lang="en-US" altLang="en-US" i="1" dirty="0">
                <a:latin typeface="Times New Roman" pitchFamily="18" charset="0"/>
                <a:cs typeface="Arial" charset="0"/>
              </a:rPr>
              <a:t>k</a:t>
            </a:r>
            <a:r>
              <a:rPr lang="en-US" altLang="en-US" dirty="0"/>
              <a:t> and 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2</a:t>
            </a:r>
            <a:r>
              <a:rPr lang="en-US" altLang="en-US" i="1" dirty="0">
                <a:latin typeface="Times New Roman" pitchFamily="18" charset="0"/>
                <a:cs typeface="Arial" charset="0"/>
              </a:rPr>
              <a:t>k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 + 1	</a:t>
            </a:r>
            <a:r>
              <a:rPr lang="en-US" alt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left_child</a:t>
            </a:r>
            <a:r>
              <a:rPr lang="en-US" alt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= k &lt;&lt; 1;</a:t>
            </a:r>
            <a:br>
              <a:rPr lang="en-US" alt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					</a:t>
            </a:r>
            <a:r>
              <a:rPr lang="en-US" alt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right_child</a:t>
            </a:r>
            <a:r>
              <a:rPr lang="en-US" alt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alt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left_child</a:t>
            </a:r>
            <a:r>
              <a:rPr lang="en-US" alt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| 1;</a:t>
            </a:r>
            <a:endParaRPr lang="en-US" altLang="en-US" sz="1600" dirty="0">
              <a:latin typeface="Times New Roman" pitchFamily="18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Cost (trivial): start array at position 1 instead of position 0</a:t>
            </a:r>
          </a:p>
        </p:txBody>
      </p:sp>
      <p:pic>
        <p:nvPicPr>
          <p:cNvPr id="48132" name="Picture 4" descr="heap4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4338" y="2349501"/>
            <a:ext cx="3524250" cy="682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133" name="Rectangle 5"/>
          <p:cNvSpPr>
            <a:spLocks noChangeArrowheads="1"/>
          </p:cNvSpPr>
          <p:nvPr/>
        </p:nvSpPr>
        <p:spPr bwMode="auto">
          <a:xfrm>
            <a:off x="4051300" y="2644775"/>
            <a:ext cx="215900" cy="21590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CA" altLang="en-US" sz="1800"/>
          </a:p>
        </p:txBody>
      </p:sp>
    </p:spTree>
    <p:extLst>
      <p:ext uri="{BB962C8B-B14F-4D97-AF65-F5344CB8AC3E}">
        <p14:creationId xmlns:p14="http://schemas.microsoft.com/office/powerpoint/2010/main" val="166120714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Picture 42" descr="heap4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3057" y="2136543"/>
            <a:ext cx="5421997" cy="3192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155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Array Implementation</a:t>
            </a:r>
          </a:p>
        </p:txBody>
      </p:sp>
      <p:sp>
        <p:nvSpPr>
          <p:cNvPr id="49156" name="Rectangle 4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The children of 15 are 17 and 32:</a:t>
            </a:r>
          </a:p>
        </p:txBody>
      </p:sp>
      <p:sp>
        <p:nvSpPr>
          <p:cNvPr id="49157" name="Rectangle 45"/>
          <p:cNvSpPr>
            <a:spLocks noChangeArrowheads="1"/>
          </p:cNvSpPr>
          <p:nvPr/>
        </p:nvSpPr>
        <p:spPr bwMode="auto">
          <a:xfrm>
            <a:off x="3803591" y="5019179"/>
            <a:ext cx="240281" cy="264693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CA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77055348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8" name="Picture 6" descr="hash4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6704" y="2139696"/>
            <a:ext cx="5420313" cy="3191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017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Array Implementation</a:t>
            </a:r>
          </a:p>
        </p:txBody>
      </p:sp>
      <p:sp>
        <p:nvSpPr>
          <p:cNvPr id="5018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The children of 17 are 25 and 19:</a:t>
            </a:r>
          </a:p>
        </p:txBody>
      </p:sp>
      <p:sp>
        <p:nvSpPr>
          <p:cNvPr id="10" name="Rectangle 45">
            <a:extLst>
              <a:ext uri="{FF2B5EF4-FFF2-40B4-BE49-F238E27FC236}">
                <a16:creationId xmlns:a16="http://schemas.microsoft.com/office/drawing/2014/main" id="{F15EF408-6D02-4FEE-8D83-AB2C7FE366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03591" y="5019179"/>
            <a:ext cx="240281" cy="264693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CA" altLang="en-US" sz="1800" dirty="0"/>
          </a:p>
        </p:txBody>
      </p:sp>
    </p:spTree>
    <p:extLst>
      <p:ext uri="{BB962C8B-B14F-4D97-AF65-F5344CB8AC3E}">
        <p14:creationId xmlns:p14="http://schemas.microsoft.com/office/powerpoint/2010/main" val="220922691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The children of 32 are 41 and 36:</a:t>
            </a:r>
          </a:p>
        </p:txBody>
      </p:sp>
      <p:pic>
        <p:nvPicPr>
          <p:cNvPr id="51203" name="Picture 7" descr="heap4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6704" y="2139696"/>
            <a:ext cx="5420313" cy="3191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0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Array Implementation</a:t>
            </a:r>
          </a:p>
        </p:txBody>
      </p:sp>
      <p:sp>
        <p:nvSpPr>
          <p:cNvPr id="7" name="Rectangle 45">
            <a:extLst>
              <a:ext uri="{FF2B5EF4-FFF2-40B4-BE49-F238E27FC236}">
                <a16:creationId xmlns:a16="http://schemas.microsoft.com/office/drawing/2014/main" id="{CB961AD3-E92B-43C4-BA24-FBE5DB915F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03591" y="5019179"/>
            <a:ext cx="240281" cy="264693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CA" altLang="en-US" sz="1800" dirty="0"/>
          </a:p>
        </p:txBody>
      </p:sp>
    </p:spTree>
    <p:extLst>
      <p:ext uri="{BB962C8B-B14F-4D97-AF65-F5344CB8AC3E}">
        <p14:creationId xmlns:p14="http://schemas.microsoft.com/office/powerpoint/2010/main" val="51857076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Array Implementation</a:t>
            </a:r>
          </a:p>
        </p:txBody>
      </p:sp>
      <p:sp>
        <p:nvSpPr>
          <p:cNvPr id="522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The children of 25 are 33 and 55:</a:t>
            </a:r>
          </a:p>
        </p:txBody>
      </p:sp>
      <p:pic>
        <p:nvPicPr>
          <p:cNvPr id="52228" name="Picture 4" descr="heap4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6704" y="2139696"/>
            <a:ext cx="5420313" cy="3191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45">
            <a:extLst>
              <a:ext uri="{FF2B5EF4-FFF2-40B4-BE49-F238E27FC236}">
                <a16:creationId xmlns:a16="http://schemas.microsoft.com/office/drawing/2014/main" id="{8A5EFA09-A66F-4100-A97E-7EC808C5D6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03591" y="5019179"/>
            <a:ext cx="240281" cy="264693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CA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53171487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Array Implementation</a:t>
            </a:r>
          </a:p>
        </p:txBody>
      </p:sp>
      <p:sp>
        <p:nvSpPr>
          <p:cNvPr id="532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If the heap-as-array has </a:t>
            </a:r>
            <a:r>
              <a:rPr lang="en-US" altLang="en-US" b="1">
                <a:latin typeface="Consolas" pitchFamily="49" charset="0"/>
                <a:cs typeface="Consolas" pitchFamily="49" charset="0"/>
              </a:rPr>
              <a:t>count</a:t>
            </a:r>
            <a:r>
              <a:rPr lang="en-US" altLang="en-US">
                <a:latin typeface="Arial" charset="0"/>
                <a:cs typeface="Arial" charset="0"/>
              </a:rPr>
              <a:t> entries, then the next empty node in the corresponding complete tree is at location </a:t>
            </a:r>
            <a:r>
              <a:rPr lang="en-US" altLang="en-US" b="1">
                <a:latin typeface="Consolas" pitchFamily="49" charset="0"/>
                <a:cs typeface="Consolas" pitchFamily="49" charset="0"/>
              </a:rPr>
              <a:t>posn = count + 1</a:t>
            </a:r>
            <a:endParaRPr lang="en-US" altLang="en-US">
              <a:latin typeface="Consolas" pitchFamily="49" charset="0"/>
              <a:cs typeface="Consolas" pitchFamily="49" charset="0"/>
            </a:endParaRPr>
          </a:p>
          <a:p>
            <a:pPr>
              <a:buFont typeface="Arial" charset="0"/>
              <a:buNone/>
            </a:pPr>
            <a:endParaRPr lang="en-US" altLang="en-US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We compare the item at location </a:t>
            </a:r>
            <a:r>
              <a:rPr lang="en-US" altLang="en-US" b="1">
                <a:latin typeface="Consolas" pitchFamily="49" charset="0"/>
                <a:cs typeface="Consolas" pitchFamily="49" charset="0"/>
              </a:rPr>
              <a:t>posn</a:t>
            </a:r>
            <a:r>
              <a:rPr lang="en-US" altLang="en-US">
                <a:latin typeface="Arial" charset="0"/>
                <a:cs typeface="Arial" charset="0"/>
              </a:rPr>
              <a:t> with the item at </a:t>
            </a:r>
            <a:r>
              <a:rPr lang="en-US" altLang="en-US" b="1">
                <a:latin typeface="Consolas" pitchFamily="49" charset="0"/>
                <a:cs typeface="Consolas" pitchFamily="49" charset="0"/>
              </a:rPr>
              <a:t>posn/2</a:t>
            </a:r>
          </a:p>
          <a:p>
            <a:pPr>
              <a:buFont typeface="Arial" charset="0"/>
              <a:buNone/>
            </a:pPr>
            <a:endParaRPr lang="en-US" altLang="en-US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If they are out of order</a:t>
            </a:r>
          </a:p>
          <a:p>
            <a:pPr lvl="1"/>
            <a:r>
              <a:rPr lang="en-US" altLang="en-US">
                <a:latin typeface="Arial" charset="0"/>
                <a:cs typeface="Arial" charset="0"/>
              </a:rPr>
              <a:t>Swap them, set </a:t>
            </a:r>
            <a:r>
              <a:rPr lang="en-US" altLang="en-US" b="1">
                <a:latin typeface="Courier New" pitchFamily="49" charset="0"/>
                <a:cs typeface="Arial" charset="0"/>
              </a:rPr>
              <a:t>posn /= 2</a:t>
            </a:r>
            <a:r>
              <a:rPr lang="en-US" altLang="en-US">
                <a:latin typeface="Arial" charset="0"/>
                <a:cs typeface="Arial" charset="0"/>
              </a:rPr>
              <a:t> and repeat</a:t>
            </a:r>
          </a:p>
        </p:txBody>
      </p:sp>
    </p:spTree>
    <p:extLst>
      <p:ext uri="{BB962C8B-B14F-4D97-AF65-F5344CB8AC3E}">
        <p14:creationId xmlns:p14="http://schemas.microsoft.com/office/powerpoint/2010/main" val="32633581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Example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This is a binary min-heap:</a:t>
            </a:r>
          </a:p>
        </p:txBody>
      </p:sp>
      <p:pic>
        <p:nvPicPr>
          <p:cNvPr id="8196" name="Picture 4" descr="heap0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2926080"/>
            <a:ext cx="3872543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1774314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Consider the following heap, both as a tree and in its array representation</a:t>
            </a:r>
          </a:p>
        </p:txBody>
      </p:sp>
      <p:pic>
        <p:nvPicPr>
          <p:cNvPr id="54275" name="Picture 11" descr="heap7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1840" y="2377440"/>
            <a:ext cx="5447429" cy="3108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27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Array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295427349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Array Implementation:  Push</a:t>
            </a:r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Inserting 26 requires no changes</a:t>
            </a:r>
          </a:p>
        </p:txBody>
      </p:sp>
      <p:pic>
        <p:nvPicPr>
          <p:cNvPr id="55300" name="Picture 9" descr="heap7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1840" y="2377440"/>
            <a:ext cx="5447429" cy="3108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2505954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Array Implementation:  Push</a:t>
            </a:r>
          </a:p>
        </p:txBody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Inserting 8 requires a few percolations:</a:t>
            </a:r>
          </a:p>
          <a:p>
            <a:pPr lvl="1"/>
            <a:r>
              <a:rPr lang="en-US" altLang="en-US">
                <a:latin typeface="Arial" charset="0"/>
                <a:cs typeface="Arial" charset="0"/>
              </a:rPr>
              <a:t>Swap 8 and 23</a:t>
            </a:r>
          </a:p>
        </p:txBody>
      </p:sp>
      <p:sp>
        <p:nvSpPr>
          <p:cNvPr id="56324" name="Picture 8" descr="heap72"/>
          <p:cNvSpPr>
            <a:spLocks noChangeAspect="1" noChangeArrowheads="1"/>
          </p:cNvSpPr>
          <p:nvPr/>
        </p:nvSpPr>
        <p:spPr bwMode="auto">
          <a:xfrm>
            <a:off x="4333875" y="2420938"/>
            <a:ext cx="3524250" cy="2011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CA" altLang="en-US"/>
          </a:p>
        </p:txBody>
      </p:sp>
    </p:spTree>
    <p:extLst>
      <p:ext uri="{BB962C8B-B14F-4D97-AF65-F5344CB8AC3E}">
        <p14:creationId xmlns:p14="http://schemas.microsoft.com/office/powerpoint/2010/main" val="98967112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Array Implementation:  Push</a:t>
            </a:r>
          </a:p>
        </p:txBody>
      </p:sp>
      <p:sp>
        <p:nvSpPr>
          <p:cNvPr id="573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Swap 8 and 12</a:t>
            </a:r>
          </a:p>
        </p:txBody>
      </p:sp>
      <p:pic>
        <p:nvPicPr>
          <p:cNvPr id="57348" name="Picture 9" descr="heap7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1840" y="2377440"/>
            <a:ext cx="5447429" cy="3108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0795177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Array Implementation:  Push</a:t>
            </a:r>
          </a:p>
        </p:txBody>
      </p:sp>
      <p:sp>
        <p:nvSpPr>
          <p:cNvPr id="583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At this point, it is greater than its parent, so we are finished</a:t>
            </a:r>
          </a:p>
        </p:txBody>
      </p:sp>
      <p:pic>
        <p:nvPicPr>
          <p:cNvPr id="58372" name="Picture 9" descr="heap7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1840" y="2377440"/>
            <a:ext cx="5447429" cy="3108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09597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5" name="Picture 8" descr="x2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1365" y="2225039"/>
            <a:ext cx="5421768" cy="32613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939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As before, popping the top has us copy the last entry to the top</a:t>
            </a:r>
          </a:p>
        </p:txBody>
      </p:sp>
      <p:sp>
        <p:nvSpPr>
          <p:cNvPr id="5939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Array Implementation:  Pop</a:t>
            </a:r>
          </a:p>
        </p:txBody>
      </p:sp>
    </p:spTree>
    <p:extLst>
      <p:ext uri="{BB962C8B-B14F-4D97-AF65-F5344CB8AC3E}">
        <p14:creationId xmlns:p14="http://schemas.microsoft.com/office/powerpoint/2010/main" val="113225237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20" name="Picture 5" descr="x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5186" y="2225040"/>
            <a:ext cx="5421767" cy="3261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Array Implementation:  Pop</a:t>
            </a:r>
          </a:p>
        </p:txBody>
      </p:sp>
      <p:sp>
        <p:nvSpPr>
          <p:cNvPr id="604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Instead, consider this strategy:</a:t>
            </a:r>
          </a:p>
          <a:p>
            <a:pPr lvl="1"/>
            <a:r>
              <a:rPr lang="en-US" altLang="en-US">
                <a:latin typeface="Arial" charset="0"/>
                <a:cs typeface="Arial" charset="0"/>
              </a:rPr>
              <a:t>Copy the last object, 23, to the root</a:t>
            </a:r>
          </a:p>
        </p:txBody>
      </p:sp>
    </p:spTree>
    <p:extLst>
      <p:ext uri="{BB962C8B-B14F-4D97-AF65-F5344CB8AC3E}">
        <p14:creationId xmlns:p14="http://schemas.microsoft.com/office/powerpoint/2010/main" val="41504402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Array Implementation:  Pop</a:t>
            </a:r>
          </a:p>
        </p:txBody>
      </p:sp>
      <p:sp>
        <p:nvSpPr>
          <p:cNvPr id="61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Now percolate down</a:t>
            </a:r>
          </a:p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Compare Node 1 with its children:  Nodes 2 and 3</a:t>
            </a:r>
          </a:p>
          <a:p>
            <a:pPr lvl="1"/>
            <a:r>
              <a:rPr lang="en-US" altLang="en-US">
                <a:latin typeface="Arial" charset="0"/>
                <a:cs typeface="Arial" charset="0"/>
              </a:rPr>
              <a:t>Swap 23 and 6</a:t>
            </a:r>
          </a:p>
        </p:txBody>
      </p:sp>
      <p:pic>
        <p:nvPicPr>
          <p:cNvPr id="61444" name="Picture 4" descr="x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0128" y="2221992"/>
            <a:ext cx="5426834" cy="32644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8727686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68" name="Picture 4" descr="x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0128" y="2225421"/>
            <a:ext cx="5426834" cy="32644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4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Array Implementation:  Pop</a:t>
            </a:r>
          </a:p>
        </p:txBody>
      </p:sp>
      <p:sp>
        <p:nvSpPr>
          <p:cNvPr id="624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Compare Node 2 with its children:  Nodes 4 and 5</a:t>
            </a:r>
          </a:p>
          <a:p>
            <a:pPr lvl="1"/>
            <a:r>
              <a:rPr lang="en-US" altLang="en-US">
                <a:latin typeface="Arial" charset="0"/>
                <a:cs typeface="Arial" charset="0"/>
              </a:rPr>
              <a:t>Swap 23 and 9</a:t>
            </a:r>
          </a:p>
        </p:txBody>
      </p:sp>
    </p:spTree>
    <p:extLst>
      <p:ext uri="{BB962C8B-B14F-4D97-AF65-F5344CB8AC3E}">
        <p14:creationId xmlns:p14="http://schemas.microsoft.com/office/powerpoint/2010/main" val="163216616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Array Implementation:  Pop</a:t>
            </a:r>
          </a:p>
        </p:txBody>
      </p:sp>
      <p:sp>
        <p:nvSpPr>
          <p:cNvPr id="634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Compare Node 4 with its children:  Nodes 8 and 9</a:t>
            </a:r>
          </a:p>
          <a:p>
            <a:pPr lvl="1"/>
            <a:r>
              <a:rPr lang="en-US" altLang="en-US">
                <a:latin typeface="Arial" charset="0"/>
                <a:cs typeface="Arial" charset="0"/>
              </a:rPr>
              <a:t>Swap 23 and 10</a:t>
            </a:r>
          </a:p>
        </p:txBody>
      </p:sp>
      <p:pic>
        <p:nvPicPr>
          <p:cNvPr id="63492" name="Picture 9" descr="x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0128" y="2221992"/>
            <a:ext cx="5426834" cy="32644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406830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Example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Adding colour, we observe </a:t>
            </a:r>
          </a:p>
          <a:p>
            <a:pPr lvl="1"/>
            <a:r>
              <a:rPr lang="en-US" altLang="en-US">
                <a:latin typeface="Arial" charset="0"/>
                <a:cs typeface="Arial" charset="0"/>
              </a:rPr>
              <a:t>The left subtree has the smallest (</a:t>
            </a:r>
            <a:r>
              <a:rPr lang="en-US" altLang="en-US">
                <a:solidFill>
                  <a:srgbClr val="FF0000"/>
                </a:solidFill>
                <a:latin typeface="Arial" charset="0"/>
                <a:cs typeface="Arial" charset="0"/>
              </a:rPr>
              <a:t>7</a:t>
            </a:r>
            <a:r>
              <a:rPr lang="en-US" altLang="en-US">
                <a:latin typeface="Arial" charset="0"/>
                <a:cs typeface="Arial" charset="0"/>
              </a:rPr>
              <a:t>) and the largest (</a:t>
            </a:r>
            <a:r>
              <a:rPr lang="en-US" altLang="en-US">
                <a:solidFill>
                  <a:srgbClr val="800080"/>
                </a:solidFill>
                <a:latin typeface="Arial" charset="0"/>
                <a:cs typeface="Arial" charset="0"/>
              </a:rPr>
              <a:t>89</a:t>
            </a:r>
            <a:r>
              <a:rPr lang="en-US" altLang="en-US">
                <a:latin typeface="Arial" charset="0"/>
                <a:cs typeface="Arial" charset="0"/>
              </a:rPr>
              <a:t>) objects</a:t>
            </a:r>
          </a:p>
          <a:p>
            <a:pPr lvl="1"/>
            <a:r>
              <a:rPr lang="en-US" altLang="en-US">
                <a:latin typeface="Arial" charset="0"/>
                <a:cs typeface="Arial" charset="0"/>
              </a:rPr>
              <a:t>No relationship between items with similar priority</a:t>
            </a:r>
            <a:endParaRPr lang="en-US" altLang="en-US" b="1">
              <a:latin typeface="Courier New" pitchFamily="49" charset="0"/>
              <a:cs typeface="Arial" charset="0"/>
            </a:endParaRPr>
          </a:p>
          <a:p>
            <a:pPr lvl="1"/>
            <a:endParaRPr lang="en-US" altLang="en-US">
              <a:latin typeface="Arial" charset="0"/>
              <a:cs typeface="Arial" charset="0"/>
            </a:endParaRPr>
          </a:p>
        </p:txBody>
      </p:sp>
      <p:pic>
        <p:nvPicPr>
          <p:cNvPr id="9220" name="Picture 4" descr="heap0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2926080"/>
            <a:ext cx="3872544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9898930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Array Implementation:  Pop</a:t>
            </a:r>
          </a:p>
        </p:txBody>
      </p:sp>
      <p:sp>
        <p:nvSpPr>
          <p:cNvPr id="645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The children of Node 8 are beyond the end of the array:</a:t>
            </a:r>
          </a:p>
          <a:p>
            <a:pPr lvl="1"/>
            <a:r>
              <a:rPr lang="en-US" altLang="en-US">
                <a:latin typeface="Arial" charset="0"/>
                <a:cs typeface="Arial" charset="0"/>
              </a:rPr>
              <a:t>Stop</a:t>
            </a:r>
          </a:p>
        </p:txBody>
      </p:sp>
      <p:pic>
        <p:nvPicPr>
          <p:cNvPr id="64516" name="Picture 4" descr="x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0128" y="2221992"/>
            <a:ext cx="5426834" cy="32644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7715485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Array Implementation:  Pop</a:t>
            </a:r>
          </a:p>
        </p:txBody>
      </p:sp>
      <p:sp>
        <p:nvSpPr>
          <p:cNvPr id="655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The result is a binary min-heap</a:t>
            </a:r>
          </a:p>
        </p:txBody>
      </p:sp>
      <p:pic>
        <p:nvPicPr>
          <p:cNvPr id="65540" name="Picture 4" descr="x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0128" y="2221992"/>
            <a:ext cx="5426834" cy="32644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8214870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Array Implementation:  Pop</a:t>
            </a:r>
          </a:p>
        </p:txBody>
      </p:sp>
      <p:sp>
        <p:nvSpPr>
          <p:cNvPr id="66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Dequeuing the minimum again:</a:t>
            </a:r>
          </a:p>
          <a:p>
            <a:pPr lvl="1"/>
            <a:r>
              <a:rPr lang="en-US" altLang="en-US">
                <a:latin typeface="Arial" charset="0"/>
                <a:cs typeface="Arial" charset="0"/>
              </a:rPr>
              <a:t>Copy 26 to the root</a:t>
            </a:r>
          </a:p>
        </p:txBody>
      </p:sp>
      <p:pic>
        <p:nvPicPr>
          <p:cNvPr id="66564" name="Picture 5" descr="x2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0128" y="2221992"/>
            <a:ext cx="5426834" cy="32644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0128690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Array Implementation:  Pop</a:t>
            </a:r>
          </a:p>
        </p:txBody>
      </p:sp>
      <p:sp>
        <p:nvSpPr>
          <p:cNvPr id="675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Compare Node 1 with its children:  Nodes 2 and 3</a:t>
            </a:r>
          </a:p>
          <a:p>
            <a:pPr lvl="1"/>
            <a:r>
              <a:rPr lang="en-US" altLang="en-US">
                <a:latin typeface="Arial" charset="0"/>
                <a:cs typeface="Arial" charset="0"/>
              </a:rPr>
              <a:t>Swap 26 and 8</a:t>
            </a:r>
          </a:p>
        </p:txBody>
      </p:sp>
      <p:pic>
        <p:nvPicPr>
          <p:cNvPr id="67588" name="Picture 5" descr="x2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0128" y="2221992"/>
            <a:ext cx="5426834" cy="32644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0045321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Array Implementation:  Pop</a:t>
            </a:r>
          </a:p>
        </p:txBody>
      </p:sp>
      <p:sp>
        <p:nvSpPr>
          <p:cNvPr id="686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Compare Node 3 with its children:  Nodes 6 and 7</a:t>
            </a:r>
          </a:p>
          <a:p>
            <a:pPr lvl="1"/>
            <a:r>
              <a:rPr lang="en-US" altLang="en-US">
                <a:latin typeface="Arial" charset="0"/>
                <a:cs typeface="Arial" charset="0"/>
              </a:rPr>
              <a:t>Swap 26 and 12</a:t>
            </a:r>
          </a:p>
        </p:txBody>
      </p:sp>
      <p:pic>
        <p:nvPicPr>
          <p:cNvPr id="68612" name="Picture 6" descr="x9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0128" y="2221992"/>
            <a:ext cx="5426834" cy="32644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8874501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Array Implementation:  Pop</a:t>
            </a:r>
          </a:p>
        </p:txBody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The children of Node 6, Nodes 12 and 13 are unoccupied</a:t>
            </a:r>
          </a:p>
          <a:p>
            <a:pPr lvl="1"/>
            <a:r>
              <a:rPr lang="en-US" altLang="en-US">
                <a:latin typeface="Arial" charset="0"/>
                <a:cs typeface="Arial" charset="0"/>
              </a:rPr>
              <a:t>Currently, </a:t>
            </a:r>
            <a:r>
              <a:rPr lang="en-US" altLang="en-US">
                <a:latin typeface="Consolas" pitchFamily="49" charset="0"/>
                <a:cs typeface="Arial" charset="0"/>
              </a:rPr>
              <a:t>count == 11</a:t>
            </a:r>
          </a:p>
        </p:txBody>
      </p:sp>
      <p:pic>
        <p:nvPicPr>
          <p:cNvPr id="69636" name="Picture 4" descr="x1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0128" y="2221992"/>
            <a:ext cx="5426834" cy="32644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2691318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Array Implementation:  Pop</a:t>
            </a:r>
          </a:p>
        </p:txBody>
      </p:sp>
      <p:sp>
        <p:nvSpPr>
          <p:cNvPr id="706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The result is a min-heap</a:t>
            </a:r>
          </a:p>
        </p:txBody>
      </p:sp>
      <p:pic>
        <p:nvPicPr>
          <p:cNvPr id="70660" name="Picture 4" descr="x1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0128" y="2221992"/>
            <a:ext cx="5426834" cy="32644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4432833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Array Implementation:  Pop</a:t>
            </a:r>
          </a:p>
        </p:txBody>
      </p:sp>
      <p:sp>
        <p:nvSpPr>
          <p:cNvPr id="716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1457324"/>
            <a:ext cx="10515600" cy="4710113"/>
          </a:xfrm>
        </p:spPr>
        <p:txBody>
          <a:bodyPr/>
          <a:lstStyle/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Dequeuing the minimum a third time:</a:t>
            </a:r>
          </a:p>
          <a:p>
            <a:pPr lvl="1"/>
            <a:r>
              <a:rPr lang="en-US" altLang="en-US">
                <a:latin typeface="Arial" charset="0"/>
                <a:cs typeface="Arial" charset="0"/>
              </a:rPr>
              <a:t>Copy 15 to the root</a:t>
            </a:r>
          </a:p>
        </p:txBody>
      </p:sp>
      <p:pic>
        <p:nvPicPr>
          <p:cNvPr id="71684" name="Picture 6" descr="x1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0128" y="2221992"/>
            <a:ext cx="5426834" cy="32644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202671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Array Implementation:  Pop</a:t>
            </a:r>
          </a:p>
        </p:txBody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Compare Node 1 with its children:  Nodes 2 and 3</a:t>
            </a:r>
          </a:p>
          <a:p>
            <a:pPr lvl="1"/>
            <a:r>
              <a:rPr lang="en-US" altLang="en-US">
                <a:latin typeface="Arial" charset="0"/>
                <a:cs typeface="Arial" charset="0"/>
              </a:rPr>
              <a:t>Swap 15 and 9</a:t>
            </a:r>
          </a:p>
        </p:txBody>
      </p:sp>
      <p:pic>
        <p:nvPicPr>
          <p:cNvPr id="72708" name="Picture 6" descr="x2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0128" y="2221992"/>
            <a:ext cx="5426834" cy="32644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9911573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Array Implementation:  Pop</a:t>
            </a:r>
          </a:p>
        </p:txBody>
      </p:sp>
      <p:sp>
        <p:nvSpPr>
          <p:cNvPr id="737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Compare Node 2 with its children:  Nodes 4 and 5</a:t>
            </a:r>
          </a:p>
          <a:p>
            <a:pPr lvl="1"/>
            <a:r>
              <a:rPr lang="en-US" altLang="en-US">
                <a:latin typeface="Arial" charset="0"/>
                <a:cs typeface="Arial" charset="0"/>
              </a:rPr>
              <a:t>Swap 15 and 10</a:t>
            </a:r>
          </a:p>
        </p:txBody>
      </p:sp>
      <p:pic>
        <p:nvPicPr>
          <p:cNvPr id="73732" name="Picture 4" descr="x1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0128" y="2221992"/>
            <a:ext cx="5426834" cy="32644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93444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>
            <a:normAutofit/>
          </a:bodyPr>
          <a:lstStyle/>
          <a:p>
            <a:r>
              <a:rPr lang="en-US" altLang="en-US" sz="4000" b="1" dirty="0">
                <a:latin typeface="Arial" charset="0"/>
                <a:cs typeface="Arial" charset="0"/>
              </a:rPr>
              <a:t>Operations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838200" y="1463040"/>
            <a:ext cx="10515600" cy="4776784"/>
          </a:xfrm>
        </p:spPr>
        <p:txBody>
          <a:bodyPr/>
          <a:lstStyle/>
          <a:p>
            <a:pPr>
              <a:buFont typeface="Arial" charset="0"/>
              <a:buNone/>
            </a:pPr>
            <a:r>
              <a:rPr lang="en-US" altLang="en-US" sz="2400" dirty="0">
                <a:latin typeface="Arial" charset="0"/>
                <a:cs typeface="Arial" charset="0"/>
              </a:rPr>
              <a:t>	</a:t>
            </a:r>
            <a:r>
              <a:rPr lang="en-US" altLang="en-US" dirty="0">
                <a:latin typeface="Arial" charset="0"/>
                <a:cs typeface="Arial" charset="0"/>
              </a:rPr>
              <a:t>We will consider three operations: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Top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Pop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Push</a:t>
            </a:r>
          </a:p>
        </p:txBody>
      </p:sp>
    </p:spTree>
    <p:extLst>
      <p:ext uri="{BB962C8B-B14F-4D97-AF65-F5344CB8AC3E}">
        <p14:creationId xmlns:p14="http://schemas.microsoft.com/office/powerpoint/2010/main" val="387167776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Array Implementation:  Pop</a:t>
            </a:r>
          </a:p>
        </p:txBody>
      </p:sp>
      <p:sp>
        <p:nvSpPr>
          <p:cNvPr id="747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Compare Node 4 with its children:  Nodes 8 and 9</a:t>
            </a:r>
          </a:p>
          <a:p>
            <a:pPr lvl="1"/>
            <a:r>
              <a:rPr lang="en-US" altLang="en-US">
                <a:latin typeface="Arial" charset="0"/>
                <a:cs typeface="Arial" charset="0"/>
              </a:rPr>
              <a:t>15 &lt; 23 and 15 &lt; 25 so stop</a:t>
            </a:r>
          </a:p>
        </p:txBody>
      </p:sp>
      <p:pic>
        <p:nvPicPr>
          <p:cNvPr id="74756" name="Picture 5" descr="x1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0128" y="2221992"/>
            <a:ext cx="5426834" cy="32644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1161836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Array Implementation:  Pop</a:t>
            </a:r>
          </a:p>
        </p:txBody>
      </p:sp>
      <p:sp>
        <p:nvSpPr>
          <p:cNvPr id="757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The result is a properly formed binary min-heap</a:t>
            </a:r>
          </a:p>
        </p:txBody>
      </p:sp>
      <p:pic>
        <p:nvPicPr>
          <p:cNvPr id="75780" name="Picture 7" descr="x1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0128" y="2221992"/>
            <a:ext cx="5426834" cy="32644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8024560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Array Implementation:  Pop</a:t>
            </a:r>
          </a:p>
        </p:txBody>
      </p:sp>
      <p:sp>
        <p:nvSpPr>
          <p:cNvPr id="768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After all our modifications, the final heap is</a:t>
            </a:r>
          </a:p>
        </p:txBody>
      </p:sp>
      <p:pic>
        <p:nvPicPr>
          <p:cNvPr id="76804" name="Picture 4" descr="heap8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0024" y="2492376"/>
            <a:ext cx="4211639" cy="24036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6805" name="Picture 5" descr="heap7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2492376"/>
            <a:ext cx="4211638" cy="24036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Straight Arrow Connector 6"/>
          <p:cNvCxnSpPr/>
          <p:nvPr/>
        </p:nvCxnSpPr>
        <p:spPr>
          <a:xfrm>
            <a:off x="5591175" y="3213100"/>
            <a:ext cx="1009650" cy="1588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321512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Run-time Analysis</a:t>
            </a:r>
          </a:p>
        </p:txBody>
      </p:sp>
      <p:sp>
        <p:nvSpPr>
          <p:cNvPr id="778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Accessing the top object is </a:t>
            </a:r>
            <a:r>
              <a:rPr lang="en-US" altLang="en-US" b="1">
                <a:latin typeface="Symbol" pitchFamily="18" charset="2"/>
                <a:cs typeface="Arial" charset="0"/>
              </a:rPr>
              <a:t>Q</a:t>
            </a:r>
            <a:r>
              <a:rPr lang="en-US" altLang="en-US">
                <a:latin typeface="Times New Roman" pitchFamily="18" charset="0"/>
                <a:cs typeface="Arial" charset="0"/>
              </a:rPr>
              <a:t>(1)</a:t>
            </a:r>
          </a:p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Popping the top object is </a:t>
            </a:r>
            <a:r>
              <a:rPr lang="en-US" altLang="en-US" b="1">
                <a:latin typeface="Times New Roman" pitchFamily="18" charset="0"/>
                <a:cs typeface="Arial" charset="0"/>
              </a:rPr>
              <a:t>O</a:t>
            </a:r>
            <a:r>
              <a:rPr lang="en-US" altLang="en-US">
                <a:latin typeface="Times New Roman" pitchFamily="18" charset="0"/>
                <a:cs typeface="Arial" charset="0"/>
              </a:rPr>
              <a:t>(ln(</a:t>
            </a:r>
            <a:r>
              <a:rPr lang="en-US" altLang="en-US" i="1">
                <a:latin typeface="Times New Roman" pitchFamily="18" charset="0"/>
                <a:cs typeface="Arial" charset="0"/>
              </a:rPr>
              <a:t>n</a:t>
            </a:r>
            <a:r>
              <a:rPr lang="en-US" altLang="en-US">
                <a:latin typeface="Times New Roman" pitchFamily="18" charset="0"/>
                <a:cs typeface="Arial" charset="0"/>
              </a:rPr>
              <a:t>))</a:t>
            </a:r>
          </a:p>
          <a:p>
            <a:pPr lvl="1"/>
            <a:r>
              <a:rPr lang="en-US" altLang="en-US">
                <a:latin typeface="Arial" charset="0"/>
                <a:cs typeface="Arial" charset="0"/>
              </a:rPr>
              <a:t>We copy something that is already in the lowest depth—it will likely be moved back to the lowest depth</a:t>
            </a:r>
            <a:endParaRPr lang="en-US" altLang="en-US">
              <a:latin typeface="Times New Roman" pitchFamily="18" charset="0"/>
              <a:cs typeface="Arial" charset="0"/>
            </a:endParaRPr>
          </a:p>
          <a:p>
            <a:endParaRPr lang="en-US" altLang="en-US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How about push?</a:t>
            </a:r>
          </a:p>
        </p:txBody>
      </p:sp>
    </p:spTree>
    <p:extLst>
      <p:ext uri="{BB962C8B-B14F-4D97-AF65-F5344CB8AC3E}">
        <p14:creationId xmlns:p14="http://schemas.microsoft.com/office/powerpoint/2010/main" val="344346061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Run-time Analysis</a:t>
            </a:r>
          </a:p>
        </p:txBody>
      </p:sp>
      <p:sp>
        <p:nvSpPr>
          <p:cNvPr id="788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If we are inserting an object less than the root (at the front), then the run time will be </a:t>
            </a:r>
            <a:r>
              <a:rPr lang="en-US" altLang="en-US" b="1">
                <a:latin typeface="Symbol" pitchFamily="18" charset="2"/>
                <a:cs typeface="Arial" charset="0"/>
              </a:rPr>
              <a:t>Q</a:t>
            </a:r>
            <a:r>
              <a:rPr lang="en-US" altLang="en-US">
                <a:latin typeface="Times New Roman" pitchFamily="18" charset="0"/>
                <a:cs typeface="Arial" charset="0"/>
              </a:rPr>
              <a:t>(ln(</a:t>
            </a:r>
            <a:r>
              <a:rPr lang="en-US" altLang="en-US" i="1">
                <a:latin typeface="Times New Roman" pitchFamily="18" charset="0"/>
                <a:cs typeface="Arial" charset="0"/>
              </a:rPr>
              <a:t>n</a:t>
            </a:r>
            <a:r>
              <a:rPr lang="en-US" altLang="en-US">
                <a:latin typeface="Times New Roman" pitchFamily="18" charset="0"/>
                <a:cs typeface="Arial" charset="0"/>
              </a:rPr>
              <a:t>))</a:t>
            </a:r>
            <a:endParaRPr lang="en-US" altLang="en-US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US" altLang="en-US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If we insert at the back (greater than any object) then the run time will be </a:t>
            </a:r>
            <a:r>
              <a:rPr lang="en-US" altLang="en-US" b="1">
                <a:latin typeface="Symbol" pitchFamily="18" charset="2"/>
                <a:cs typeface="Arial" charset="0"/>
              </a:rPr>
              <a:t>Q</a:t>
            </a:r>
            <a:r>
              <a:rPr lang="en-US" altLang="en-US">
                <a:latin typeface="Times New Roman" pitchFamily="18" charset="0"/>
                <a:cs typeface="Arial" charset="0"/>
              </a:rPr>
              <a:t>(1)</a:t>
            </a:r>
          </a:p>
          <a:p>
            <a:pPr>
              <a:buFont typeface="Arial" charset="0"/>
              <a:buNone/>
            </a:pPr>
            <a:endParaRPr lang="en-US" altLang="en-US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How about an arbitrary insertion?</a:t>
            </a:r>
          </a:p>
          <a:p>
            <a:pPr lvl="1"/>
            <a:r>
              <a:rPr lang="en-US" altLang="en-US">
                <a:latin typeface="Arial" charset="0"/>
                <a:cs typeface="Arial" charset="0"/>
              </a:rPr>
              <a:t>It will be </a:t>
            </a:r>
            <a:r>
              <a:rPr lang="en-US" altLang="en-US" b="1">
                <a:latin typeface="Times New Roman" pitchFamily="18" charset="0"/>
                <a:cs typeface="Arial" charset="0"/>
              </a:rPr>
              <a:t>O</a:t>
            </a:r>
            <a:r>
              <a:rPr lang="en-US" altLang="en-US">
                <a:latin typeface="Times New Roman" pitchFamily="18" charset="0"/>
                <a:cs typeface="Arial" charset="0"/>
              </a:rPr>
              <a:t>(ln(</a:t>
            </a:r>
            <a:r>
              <a:rPr lang="en-US" altLang="en-US" i="1">
                <a:latin typeface="Times New Roman" pitchFamily="18" charset="0"/>
                <a:cs typeface="Arial" charset="0"/>
              </a:rPr>
              <a:t>n</a:t>
            </a:r>
            <a:r>
              <a:rPr lang="en-US" altLang="en-US">
                <a:latin typeface="Times New Roman" pitchFamily="18" charset="0"/>
                <a:cs typeface="Arial" charset="0"/>
              </a:rPr>
              <a:t>))</a:t>
            </a:r>
            <a:r>
              <a:rPr lang="en-US" altLang="en-US">
                <a:latin typeface="Arial" charset="0"/>
                <a:cs typeface="Arial" charset="0"/>
              </a:rPr>
              <a:t>?  Could the average be less?</a:t>
            </a:r>
          </a:p>
        </p:txBody>
      </p:sp>
    </p:spTree>
    <p:extLst>
      <p:ext uri="{BB962C8B-B14F-4D97-AF65-F5344CB8AC3E}">
        <p14:creationId xmlns:p14="http://schemas.microsoft.com/office/powerpoint/2010/main" val="103063584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Run-time Analysis</a:t>
            </a:r>
          </a:p>
        </p:txBody>
      </p:sp>
      <p:sp>
        <p:nvSpPr>
          <p:cNvPr id="798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With each percolation, it will move an object past half of the remaining entries in the tree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Therefore, after one percolation, it will probably be past half of the entries, and therefore </a:t>
            </a:r>
            <a:r>
              <a:rPr lang="en-US" altLang="en-US" i="1" dirty="0">
                <a:latin typeface="Arial" charset="0"/>
                <a:cs typeface="Arial" charset="0"/>
              </a:rPr>
              <a:t>on average </a:t>
            </a:r>
            <a:r>
              <a:rPr lang="en-US" altLang="en-US" dirty="0">
                <a:latin typeface="Arial" charset="0"/>
                <a:cs typeface="Arial" charset="0"/>
              </a:rPr>
              <a:t>will require no more percolations</a:t>
            </a:r>
          </a:p>
          <a:p>
            <a:endParaRPr lang="en-US" altLang="en-US" dirty="0">
              <a:latin typeface="Arial" charset="0"/>
              <a:cs typeface="Arial" charset="0"/>
            </a:endParaRPr>
          </a:p>
          <a:p>
            <a:endParaRPr lang="en-US" altLang="en-US" dirty="0">
              <a:latin typeface="Arial" charset="0"/>
              <a:cs typeface="Arial" charset="0"/>
            </a:endParaRPr>
          </a:p>
          <a:p>
            <a:endParaRPr lang="en-US" altLang="en-US" dirty="0">
              <a:latin typeface="Arial" charset="0"/>
              <a:cs typeface="Arial" charset="0"/>
            </a:endParaRPr>
          </a:p>
          <a:p>
            <a:endParaRPr lang="en-US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Therefore, we have an average run time of </a:t>
            </a:r>
            <a:r>
              <a:rPr lang="en-US" altLang="en-US" b="1" dirty="0">
                <a:latin typeface="Symbol" pitchFamily="18" charset="2"/>
                <a:cs typeface="Arial" charset="0"/>
              </a:rPr>
              <a:t>Q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(1)</a:t>
            </a:r>
          </a:p>
        </p:txBody>
      </p:sp>
      <p:graphicFrame>
        <p:nvGraphicFramePr>
          <p:cNvPr id="79876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67273684"/>
              </p:ext>
            </p:extLst>
          </p:nvPr>
        </p:nvGraphicFramePr>
        <p:xfrm>
          <a:off x="4237039" y="3429000"/>
          <a:ext cx="3438525" cy="1463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Equation" r:id="rId4" imgW="1968500" imgH="838200" progId="Equation.DSMT4">
                  <p:embed/>
                </p:oleObj>
              </mc:Choice>
              <mc:Fallback>
                <p:oleObj name="Equation" r:id="rId4" imgW="1968500" imgH="838200" progId="Equation.DSMT4">
                  <p:embed/>
                  <p:pic>
                    <p:nvPicPr>
                      <p:cNvPr id="79876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37039" y="3429000"/>
                        <a:ext cx="3438525" cy="1463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4109098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Run-time Analysis</a:t>
            </a:r>
          </a:p>
        </p:txBody>
      </p:sp>
      <p:sp>
        <p:nvSpPr>
          <p:cNvPr id="808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An arbitrary removal requires that all entries in the heap be checked:  </a:t>
            </a:r>
            <a:r>
              <a:rPr lang="en-US" altLang="en-US" b="1" dirty="0">
                <a:latin typeface="Times New Roman" pitchFamily="18" charset="0"/>
                <a:cs typeface="Arial" charset="0"/>
              </a:rPr>
              <a:t>O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(</a:t>
            </a:r>
            <a:r>
              <a:rPr lang="en-US" altLang="en-US" i="1" dirty="0">
                <a:latin typeface="Times New Roman" pitchFamily="18" charset="0"/>
                <a:cs typeface="Arial" charset="0"/>
              </a:rPr>
              <a:t>n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)</a:t>
            </a:r>
          </a:p>
          <a:p>
            <a:pPr>
              <a:buFont typeface="Arial" charset="0"/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A removal of the largest object in the heap still requires all leaf nodes to be checked – there are approximately </a:t>
            </a:r>
            <a:r>
              <a:rPr lang="en-US" altLang="en-US" i="1" dirty="0">
                <a:latin typeface="Times New Roman" pitchFamily="18" charset="0"/>
                <a:cs typeface="Arial" charset="0"/>
              </a:rPr>
              <a:t>n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/2</a:t>
            </a:r>
            <a:r>
              <a:rPr lang="en-US" altLang="en-US" dirty="0">
                <a:latin typeface="Arial" charset="0"/>
                <a:cs typeface="Arial" charset="0"/>
              </a:rPr>
              <a:t> leaf nodes:  </a:t>
            </a:r>
            <a:r>
              <a:rPr lang="en-US" altLang="en-US" b="1" dirty="0">
                <a:latin typeface="Times New Roman" pitchFamily="18" charset="0"/>
                <a:cs typeface="Arial" charset="0"/>
              </a:rPr>
              <a:t>O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(</a:t>
            </a:r>
            <a:r>
              <a:rPr lang="en-US" altLang="en-US" i="1" dirty="0">
                <a:latin typeface="Times New Roman" pitchFamily="18" charset="0"/>
                <a:cs typeface="Arial" charset="0"/>
              </a:rPr>
              <a:t>n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)</a:t>
            </a:r>
          </a:p>
        </p:txBody>
      </p:sp>
      <p:pic>
        <p:nvPicPr>
          <p:cNvPr id="80900" name="Picture 4" descr="hea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4151" y="4071938"/>
            <a:ext cx="4392613" cy="158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9152698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Run-time Analysis</a:t>
            </a:r>
          </a:p>
        </p:txBody>
      </p:sp>
      <p:sp>
        <p:nvSpPr>
          <p:cNvPr id="819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Thus, our grid of run times is given by:</a:t>
            </a:r>
          </a:p>
          <a:p>
            <a:endParaRPr lang="en-US" altLang="en-US">
              <a:latin typeface="Arial" charset="0"/>
              <a:cs typeface="Arial" charset="0"/>
            </a:endParaRPr>
          </a:p>
          <a:p>
            <a:endParaRPr lang="en-US" altLang="en-US">
              <a:latin typeface="Arial" charset="0"/>
              <a:cs typeface="Arial" charset="0"/>
            </a:endParaRPr>
          </a:p>
        </p:txBody>
      </p:sp>
      <p:pic>
        <p:nvPicPr>
          <p:cNvPr id="81924" name="Picture 5" descr="heap5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9105" y="2727326"/>
            <a:ext cx="6180245" cy="21399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3234908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Run-time Analysis</a:t>
            </a:r>
          </a:p>
        </p:txBody>
      </p:sp>
      <p:sp>
        <p:nvSpPr>
          <p:cNvPr id="829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Some observations:</a:t>
            </a:r>
          </a:p>
          <a:p>
            <a:pPr lvl="1"/>
            <a:r>
              <a:rPr lang="en-US" altLang="en-US">
                <a:latin typeface="Arial" charset="0"/>
                <a:cs typeface="Arial" charset="0"/>
              </a:rPr>
              <a:t>Continuously inserting at the front of the heap (</a:t>
            </a:r>
            <a:r>
              <a:rPr lang="en-US" altLang="en-US" i="1">
                <a:latin typeface="Arial" charset="0"/>
                <a:cs typeface="Arial" charset="0"/>
              </a:rPr>
              <a:t>i</a:t>
            </a:r>
            <a:r>
              <a:rPr lang="en-US" altLang="en-US">
                <a:latin typeface="Arial" charset="0"/>
                <a:cs typeface="Arial" charset="0"/>
              </a:rPr>
              <a:t>.</a:t>
            </a:r>
            <a:r>
              <a:rPr lang="en-US" altLang="en-US" i="1">
                <a:latin typeface="Arial" charset="0"/>
                <a:cs typeface="Arial" charset="0"/>
              </a:rPr>
              <a:t>e</a:t>
            </a:r>
            <a:r>
              <a:rPr lang="en-US" altLang="en-US">
                <a:latin typeface="Arial" charset="0"/>
                <a:cs typeface="Arial" charset="0"/>
              </a:rPr>
              <a:t>., the new object being pushed is less than everything in the heap) causes the run-time to drop to </a:t>
            </a:r>
            <a:r>
              <a:rPr lang="en-US" altLang="en-US" b="1">
                <a:latin typeface="Times New Roman" pitchFamily="18" charset="0"/>
                <a:cs typeface="Arial" charset="0"/>
              </a:rPr>
              <a:t>O</a:t>
            </a:r>
            <a:r>
              <a:rPr lang="en-US" altLang="en-US">
                <a:latin typeface="Times New Roman" pitchFamily="18" charset="0"/>
                <a:cs typeface="Arial" charset="0"/>
              </a:rPr>
              <a:t>(ln(</a:t>
            </a:r>
            <a:r>
              <a:rPr lang="en-US" altLang="en-US" i="1">
                <a:latin typeface="Times New Roman" pitchFamily="18" charset="0"/>
                <a:cs typeface="Arial" charset="0"/>
              </a:rPr>
              <a:t>n</a:t>
            </a:r>
            <a:r>
              <a:rPr lang="en-US" altLang="en-US">
                <a:latin typeface="Times New Roman" pitchFamily="18" charset="0"/>
                <a:cs typeface="Arial" charset="0"/>
              </a:rPr>
              <a:t>))</a:t>
            </a:r>
          </a:p>
          <a:p>
            <a:pPr lvl="1"/>
            <a:r>
              <a:rPr lang="en-US" altLang="en-US">
                <a:latin typeface="Arial" charset="0"/>
                <a:cs typeface="Arial" charset="0"/>
              </a:rPr>
              <a:t>If the objects are coming in order of priority, use a regular queue with swapping</a:t>
            </a:r>
          </a:p>
          <a:p>
            <a:pPr lvl="1"/>
            <a:r>
              <a:rPr lang="en-US" altLang="en-US">
                <a:latin typeface="Arial" charset="0"/>
                <a:cs typeface="Arial" charset="0"/>
              </a:rPr>
              <a:t>Merging two binary heaps of size </a:t>
            </a:r>
            <a:r>
              <a:rPr lang="en-US" altLang="en-US" i="1">
                <a:latin typeface="Times New Roman" pitchFamily="18" charset="0"/>
                <a:cs typeface="Arial" charset="0"/>
              </a:rPr>
              <a:t>n</a:t>
            </a:r>
            <a:r>
              <a:rPr lang="en-US" altLang="en-US">
                <a:latin typeface="Arial" charset="0"/>
                <a:cs typeface="Arial" charset="0"/>
              </a:rPr>
              <a:t> is a </a:t>
            </a:r>
            <a:r>
              <a:rPr lang="en-US" altLang="en-US" b="1">
                <a:latin typeface="Symbol" pitchFamily="18" charset="2"/>
                <a:cs typeface="Arial" charset="0"/>
              </a:rPr>
              <a:t>Q</a:t>
            </a:r>
            <a:r>
              <a:rPr lang="en-US" altLang="en-US">
                <a:latin typeface="Times New Roman" pitchFamily="18" charset="0"/>
                <a:cs typeface="Arial" charset="0"/>
              </a:rPr>
              <a:t>(</a:t>
            </a:r>
            <a:r>
              <a:rPr lang="en-US" altLang="en-US" i="1">
                <a:latin typeface="Times New Roman" pitchFamily="18" charset="0"/>
                <a:cs typeface="Arial" charset="0"/>
              </a:rPr>
              <a:t>n</a:t>
            </a:r>
            <a:r>
              <a:rPr lang="en-US" altLang="en-US">
                <a:latin typeface="Times New Roman" pitchFamily="18" charset="0"/>
                <a:cs typeface="Arial" charset="0"/>
              </a:rPr>
              <a:t>)</a:t>
            </a:r>
            <a:r>
              <a:rPr lang="en-US" altLang="en-US">
                <a:latin typeface="Arial" charset="0"/>
                <a:cs typeface="Arial" charset="0"/>
              </a:rPr>
              <a:t> operation</a:t>
            </a:r>
          </a:p>
        </p:txBody>
      </p:sp>
    </p:spTree>
    <p:extLst>
      <p:ext uri="{BB962C8B-B14F-4D97-AF65-F5344CB8AC3E}">
        <p14:creationId xmlns:p14="http://schemas.microsoft.com/office/powerpoint/2010/main" val="83872152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Run-time Analysis</a:t>
            </a:r>
          </a:p>
        </p:txBody>
      </p:sp>
      <p:sp>
        <p:nvSpPr>
          <p:cNvPr id="839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Other heaps have better run-time characteristics</a:t>
            </a:r>
          </a:p>
          <a:p>
            <a:pPr lvl="1"/>
            <a:r>
              <a:rPr lang="en-US" altLang="en-US">
                <a:latin typeface="Arial" charset="0"/>
                <a:cs typeface="Arial" charset="0"/>
              </a:rPr>
              <a:t>Leftist, skew, binomial and Fibonacci heaps all use a node-based implementation requiring </a:t>
            </a:r>
            <a:r>
              <a:rPr lang="en-US" altLang="en-US" b="1">
                <a:latin typeface="Symbol" pitchFamily="18" charset="2"/>
                <a:cs typeface="Arial" charset="0"/>
              </a:rPr>
              <a:t>Q</a:t>
            </a:r>
            <a:r>
              <a:rPr lang="en-US" altLang="en-US">
                <a:latin typeface="Times New Roman" pitchFamily="18" charset="0"/>
                <a:cs typeface="Arial" charset="0"/>
              </a:rPr>
              <a:t>(</a:t>
            </a:r>
            <a:r>
              <a:rPr lang="en-US" altLang="en-US" i="1">
                <a:latin typeface="Times New Roman" pitchFamily="18" charset="0"/>
                <a:cs typeface="Arial" charset="0"/>
              </a:rPr>
              <a:t>n</a:t>
            </a:r>
            <a:r>
              <a:rPr lang="en-US" altLang="en-US">
                <a:latin typeface="Times New Roman" pitchFamily="18" charset="0"/>
                <a:cs typeface="Arial" charset="0"/>
              </a:rPr>
              <a:t>)</a:t>
            </a:r>
            <a:r>
              <a:rPr lang="en-US" altLang="en-US">
                <a:latin typeface="Arial" charset="0"/>
                <a:cs typeface="Arial" charset="0"/>
              </a:rPr>
              <a:t> additional memory</a:t>
            </a:r>
            <a:endParaRPr lang="en-US" altLang="en-US">
              <a:latin typeface="Times New Roman" pitchFamily="18" charset="0"/>
              <a:cs typeface="Arial" charset="0"/>
            </a:endParaRPr>
          </a:p>
          <a:p>
            <a:pPr lvl="1"/>
            <a:r>
              <a:rPr lang="en-US" altLang="en-US">
                <a:latin typeface="Arial" charset="0"/>
                <a:cs typeface="Arial" charset="0"/>
              </a:rPr>
              <a:t>For Fibonacci heaps, the run-time of all operations (including merging two Fibonacci heaps) except pop are </a:t>
            </a:r>
            <a:r>
              <a:rPr lang="en-US" altLang="en-US" b="1">
                <a:latin typeface="Symbol" pitchFamily="18" charset="2"/>
                <a:cs typeface="Arial" charset="0"/>
              </a:rPr>
              <a:t>Q</a:t>
            </a:r>
            <a:r>
              <a:rPr lang="en-US" altLang="en-US">
                <a:latin typeface="Times New Roman" pitchFamily="18" charset="0"/>
                <a:cs typeface="Arial" charset="0"/>
              </a:rPr>
              <a:t>(1)</a:t>
            </a:r>
            <a:endParaRPr lang="en-US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757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Example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We can find the top object in </a:t>
            </a:r>
            <a:r>
              <a:rPr lang="en-US" altLang="en-US" b="1">
                <a:latin typeface="Symbol" pitchFamily="18" charset="2"/>
                <a:cs typeface="Arial" charset="0"/>
              </a:rPr>
              <a:t>Q</a:t>
            </a:r>
            <a:r>
              <a:rPr lang="en-US" altLang="en-US">
                <a:latin typeface="Times New Roman" pitchFamily="18" charset="0"/>
                <a:cs typeface="Arial" charset="0"/>
              </a:rPr>
              <a:t>(1)</a:t>
            </a:r>
            <a:r>
              <a:rPr lang="en-US" altLang="en-US">
                <a:latin typeface="Arial" charset="0"/>
                <a:cs typeface="Arial" charset="0"/>
              </a:rPr>
              <a:t> time:  3</a:t>
            </a:r>
          </a:p>
        </p:txBody>
      </p:sp>
      <p:pic>
        <p:nvPicPr>
          <p:cNvPr id="11268" name="Picture 4" descr="heap0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2926080"/>
            <a:ext cx="3872544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1218359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Binary Max Heaps</a:t>
            </a:r>
          </a:p>
        </p:txBody>
      </p:sp>
      <p:sp>
        <p:nvSpPr>
          <p:cNvPr id="849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A binary max-heap is identical to a binary min-heap except that the parent is always larger than either of the children</a:t>
            </a:r>
          </a:p>
          <a:p>
            <a:pPr>
              <a:buFont typeface="Arial" charset="0"/>
              <a:buNone/>
            </a:pPr>
            <a:endParaRPr lang="en-US" altLang="en-US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For example, the same data as before stored as a max-heap yields</a:t>
            </a:r>
            <a:endParaRPr lang="en-US" altLang="en-US">
              <a:latin typeface="Times New Roman" pitchFamily="18" charset="0"/>
              <a:cs typeface="Arial" charset="0"/>
            </a:endParaRPr>
          </a:p>
        </p:txBody>
      </p:sp>
      <p:pic>
        <p:nvPicPr>
          <p:cNvPr id="84996" name="Picture 4" descr="heap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1288" y="3429000"/>
            <a:ext cx="4087964" cy="2459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8416833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Example</a:t>
            </a:r>
          </a:p>
        </p:txBody>
      </p:sp>
      <p:sp>
        <p:nvSpPr>
          <p:cNvPr id="860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Here we have a max-heap of presents under a red-green tree:</a:t>
            </a:r>
          </a:p>
        </p:txBody>
      </p:sp>
      <p:pic>
        <p:nvPicPr>
          <p:cNvPr id="8602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9689" y="2206625"/>
            <a:ext cx="4262437" cy="309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6311900" y="5300664"/>
            <a:ext cx="1785938" cy="3079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CA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http://xkcd.com/835/</a:t>
            </a:r>
          </a:p>
        </p:txBody>
      </p:sp>
    </p:spTree>
    <p:extLst>
      <p:ext uri="{BB962C8B-B14F-4D97-AF65-F5344CB8AC3E}">
        <p14:creationId xmlns:p14="http://schemas.microsoft.com/office/powerpoint/2010/main" val="265531130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Memory allocation and pointer arithmetic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55600" indent="-355600">
              <a:buNone/>
            </a:pPr>
            <a:r>
              <a:rPr lang="en-CA" dirty="0"/>
              <a:t>	Do we really have to allocate one additional memory location for a binary tree-as-heap?</a:t>
            </a:r>
          </a:p>
          <a:p>
            <a:pPr marL="457200" lvl="1" indent="0">
              <a:buNone/>
            </a:pPr>
            <a:r>
              <a:rPr lang="en-CA" dirty="0"/>
              <a:t>	</a:t>
            </a:r>
            <a:r>
              <a:rPr lang="en-CA" dirty="0">
                <a:latin typeface="Consolas" panose="020B0609020204030204" pitchFamily="49" charset="0"/>
                <a:cs typeface="Consolas" panose="020B0609020204030204" pitchFamily="49" charset="0"/>
              </a:rPr>
              <a:t>Type *</a:t>
            </a:r>
            <a:r>
              <a:rPr lang="en-CA" dirty="0" err="1">
                <a:latin typeface="Consolas" panose="020B0609020204030204" pitchFamily="49" charset="0"/>
                <a:cs typeface="Consolas" panose="020B0609020204030204" pitchFamily="49" charset="0"/>
              </a:rPr>
              <a:t>heap_array</a:t>
            </a:r>
            <a:r>
              <a:rPr lang="en-CA" dirty="0">
                <a:latin typeface="Consolas" panose="020B0609020204030204" pitchFamily="49" charset="0"/>
                <a:cs typeface="Consolas" panose="020B0609020204030204" pitchFamily="49" charset="0"/>
              </a:rPr>
              <a:t> = new Type[capacity() + 1];</a:t>
            </a:r>
          </a:p>
          <a:p>
            <a:pPr marL="457200" lvl="1" indent="0">
              <a:buNone/>
            </a:pPr>
            <a:endParaRPr lang="en-CA" dirty="0"/>
          </a:p>
          <a:p>
            <a:pPr marL="355600" indent="-355600">
              <a:buNone/>
            </a:pPr>
            <a:endParaRPr lang="en-CA" dirty="0"/>
          </a:p>
          <a:p>
            <a:pPr marL="355600" indent="-355600">
              <a:buNone/>
            </a:pPr>
            <a:endParaRPr lang="en-CA" dirty="0"/>
          </a:p>
          <a:p>
            <a:pPr marL="355600" indent="-355600">
              <a:buNone/>
            </a:pPr>
            <a:endParaRPr lang="en-CA" dirty="0"/>
          </a:p>
          <a:p>
            <a:pPr marL="355600" indent="-355600">
              <a:buNone/>
            </a:pPr>
            <a:r>
              <a:rPr lang="en-CA" dirty="0"/>
              <a:t>	Could we not just allocate one less memory and point to the previous location in memory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3791744" y="2924944"/>
          <a:ext cx="3665860" cy="553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65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65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65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65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658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6658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6658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658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6658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66586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CA" sz="1200" dirty="0"/>
                        <a:t>0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CA" sz="1200" dirty="0"/>
                        <a:t>1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CA" sz="1200" dirty="0"/>
                        <a:t>2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CA" sz="1200" dirty="0"/>
                        <a:t>3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CA" sz="1200" dirty="0"/>
                        <a:t>4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CA" sz="1200" dirty="0"/>
                        <a:t>5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CA" sz="1200" dirty="0"/>
                        <a:t>6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CA" sz="1200" dirty="0"/>
                        <a:t>7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CA" sz="1200" dirty="0"/>
                        <a:t>8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CA" sz="1200" dirty="0"/>
                        <a:t>9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1775520" y="3666068"/>
            <a:ext cx="14510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 err="1">
                <a:latin typeface="Consolas" panose="020B0609020204030204" pitchFamily="49" charset="0"/>
                <a:cs typeface="Consolas" panose="020B0609020204030204" pitchFamily="49" charset="0"/>
              </a:rPr>
              <a:t>heap_array</a:t>
            </a:r>
            <a:endParaRPr lang="en-CA" dirty="0"/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3226558" y="3462868"/>
            <a:ext cx="576064" cy="387866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3629639" y="5414888"/>
          <a:ext cx="3665860" cy="553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65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65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65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65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658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6658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6658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658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6658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66586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CA" sz="1200" dirty="0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CA" sz="1200" dirty="0"/>
                        <a:t>0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CA" sz="1200" dirty="0"/>
                        <a:t>1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CA" sz="1200" dirty="0"/>
                        <a:t>2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CA" sz="1200" dirty="0"/>
                        <a:t>3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CA" sz="1200" dirty="0"/>
                        <a:t>4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CA" sz="1200" dirty="0"/>
                        <a:t>5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CA" sz="1200" dirty="0"/>
                        <a:t>6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CA" sz="1200" dirty="0"/>
                        <a:t>7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CA" sz="1200" dirty="0"/>
                        <a:t>8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9" name="Rectangle 8"/>
          <p:cNvSpPr/>
          <p:nvPr/>
        </p:nvSpPr>
        <p:spPr>
          <a:xfrm>
            <a:off x="1980666" y="6156012"/>
            <a:ext cx="14510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 err="1">
                <a:latin typeface="Consolas" panose="020B0609020204030204" pitchFamily="49" charset="0"/>
                <a:cs typeface="Consolas" panose="020B0609020204030204" pitchFamily="49" charset="0"/>
              </a:rPr>
              <a:t>heap_array</a:t>
            </a:r>
            <a:endParaRPr lang="en-CA" dirty="0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3431704" y="5952812"/>
            <a:ext cx="576064" cy="387866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524936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Memory allocation and pointer arithmetic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55600" indent="-355600">
              <a:buNone/>
            </a:pPr>
            <a:r>
              <a:rPr lang="en-CA" dirty="0"/>
              <a:t>	To do this, we must understand pointer arithmetic:</a:t>
            </a:r>
          </a:p>
          <a:p>
            <a:pPr marL="457200" lvl="1" indent="0">
              <a:buNone/>
            </a:pPr>
            <a:r>
              <a:rPr lang="en-CA" sz="1600" dirty="0"/>
              <a:t>	</a:t>
            </a:r>
            <a:r>
              <a:rPr lang="en-CA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CA" sz="1600" dirty="0">
                <a:latin typeface="Consolas" panose="020B0609020204030204" pitchFamily="49" charset="0"/>
                <a:cs typeface="Consolas" panose="020B0609020204030204" pitchFamily="49" charset="0"/>
              </a:rPr>
              <a:t> *</a:t>
            </a:r>
            <a:r>
              <a:rPr lang="en-CA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CA" sz="1600" dirty="0">
                <a:latin typeface="Consolas" panose="020B0609020204030204" pitchFamily="49" charset="0"/>
                <a:cs typeface="Consolas" panose="020B0609020204030204" pitchFamily="49" charset="0"/>
              </a:rPr>
              <a:t> = new </a:t>
            </a:r>
            <a:r>
              <a:rPr lang="en-CA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CA" sz="1600" dirty="0">
                <a:latin typeface="Consolas" panose="020B0609020204030204" pitchFamily="49" charset="0"/>
                <a:cs typeface="Consolas" panose="020B0609020204030204" pitchFamily="49" charset="0"/>
              </a:rPr>
              <a:t>[5] = {</a:t>
            </a:r>
            <a:r>
              <a:rPr lang="en-CA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CA" sz="16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CA" sz="1600" dirty="0">
                <a:solidFill>
                  <a:srgbClr val="FFC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23</a:t>
            </a:r>
            <a:r>
              <a:rPr lang="en-CA" sz="16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CA" sz="16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45</a:t>
            </a:r>
            <a:r>
              <a:rPr lang="en-CA" sz="16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CA" sz="1600" dirty="0">
                <a:solidFill>
                  <a:srgbClr val="002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67</a:t>
            </a:r>
            <a:r>
              <a:rPr lang="en-CA" sz="16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CA" sz="16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89</a:t>
            </a:r>
            <a:r>
              <a:rPr lang="en-CA" sz="1600" dirty="0"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  <a:p>
            <a:pPr marL="457200" lvl="1" indent="0">
              <a:buNone/>
            </a:pPr>
            <a:r>
              <a:rPr lang="en-CA" sz="16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CA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CA" sz="160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CA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en-CA" sz="1600" dirty="0"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en-CA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CA" sz="1600" dirty="0"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en-CA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CA" sz="160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CA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CA" sz="16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457200" lvl="1" indent="0">
              <a:buNone/>
            </a:pPr>
            <a:r>
              <a:rPr lang="en-CA" sz="16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CA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CA" sz="160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CA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en-CA" sz="1600" dirty="0">
                <a:latin typeface="Consolas" panose="020B0609020204030204" pitchFamily="49" charset="0"/>
                <a:cs typeface="Consolas" panose="020B0609020204030204" pitchFamily="49" charset="0"/>
              </a:rPr>
              <a:t> &lt;&lt; *</a:t>
            </a:r>
            <a:r>
              <a:rPr lang="en-CA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CA" sz="1600" dirty="0"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en-CA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CA" sz="160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CA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CA" sz="16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457200" lvl="1" indent="0">
              <a:buNone/>
            </a:pPr>
            <a:endParaRPr lang="en-CA" sz="1600" dirty="0"/>
          </a:p>
          <a:p>
            <a:pPr marL="355600" indent="-355600">
              <a:buNone/>
            </a:pPr>
            <a:endParaRPr lang="en-CA" dirty="0"/>
          </a:p>
          <a:p>
            <a:pPr marL="355600" indent="-355600">
              <a:buNone/>
            </a:pPr>
            <a:endParaRPr lang="en-CA" dirty="0"/>
          </a:p>
          <a:p>
            <a:pPr marL="355600" indent="-355600">
              <a:buNone/>
            </a:pPr>
            <a:endParaRPr lang="en-CA" dirty="0"/>
          </a:p>
          <a:p>
            <a:pPr marL="355600" indent="-355600">
              <a:buNone/>
            </a:pPr>
            <a:r>
              <a:rPr lang="en-CA" dirty="0"/>
              <a:t>	</a:t>
            </a:r>
          </a:p>
        </p:txBody>
      </p:sp>
      <p:graphicFrame>
        <p:nvGraphicFramePr>
          <p:cNvPr id="11" name="Table 10"/>
          <p:cNvGraphicFramePr>
            <a:graphicFrameLocks noGrp="1"/>
          </p:cNvGraphicFramePr>
          <p:nvPr/>
        </p:nvGraphicFramePr>
        <p:xfrm>
          <a:off x="3287691" y="3284984"/>
          <a:ext cx="6552725" cy="614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105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105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105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105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1054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CA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00d3a260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00d3a264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CA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00d3a268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CA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00d3a26B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CA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00d3a270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00000001</a:t>
                      </a: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CA" dirty="0">
                          <a:solidFill>
                            <a:srgbClr val="FF99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00000017</a:t>
                      </a: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CA" dirty="0">
                          <a:solidFill>
                            <a:srgbClr val="00B05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0000002D</a:t>
                      </a: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CA" dirty="0">
                          <a:solidFill>
                            <a:srgbClr val="00206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00000043</a:t>
                      </a: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CA" dirty="0">
                          <a:solidFill>
                            <a:srgbClr val="7030A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00000059</a:t>
                      </a: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" name="Rectangle 11"/>
          <p:cNvSpPr/>
          <p:nvPr/>
        </p:nvSpPr>
        <p:spPr>
          <a:xfrm>
            <a:off x="2219054" y="4211796"/>
            <a:ext cx="5645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 err="1"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endParaRPr lang="en-CA" dirty="0"/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2711624" y="3905230"/>
            <a:ext cx="576064" cy="387866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1991544" y="5253008"/>
            <a:ext cx="640871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5600" indent="-355600"/>
            <a:r>
              <a:rPr lang="en-CA" sz="2000" dirty="0"/>
              <a:t>	What is the output of?</a:t>
            </a:r>
          </a:p>
          <a:p>
            <a:pPr lvl="1"/>
            <a:r>
              <a:rPr lang="en-CA" sz="16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CA" sz="1600" dirty="0" err="1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CA" sz="16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CA" sz="1600" dirty="0" err="1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en-CA" sz="16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&lt;&lt; (</a:t>
            </a:r>
            <a:r>
              <a:rPr lang="en-CA" sz="1600" dirty="0" err="1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CA" sz="16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+ 1) &lt;&lt; </a:t>
            </a:r>
            <a:r>
              <a:rPr lang="en-CA" sz="1600" dirty="0" err="1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CA" sz="16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CA" sz="1600" dirty="0" err="1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CA" sz="16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lvl="1"/>
            <a:r>
              <a:rPr lang="en-CA" sz="16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CA" sz="1600" dirty="0" err="1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CA" sz="16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CA" sz="1600" dirty="0" err="1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en-CA" sz="16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&lt;&lt; *(</a:t>
            </a:r>
            <a:r>
              <a:rPr lang="en-CA" sz="1600" dirty="0" err="1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CA" sz="16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+ 1) &lt;&lt; </a:t>
            </a:r>
            <a:r>
              <a:rPr lang="en-CA" sz="1600" dirty="0" err="1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CA" sz="16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CA" sz="1600" dirty="0" err="1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CA" sz="16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lvl="1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61353556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Memory allocation and pointer arithmetic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55600" indent="-355600">
              <a:buNone/>
            </a:pPr>
            <a:r>
              <a:rPr lang="en-CA" dirty="0"/>
              <a:t>	Just adding one to the address would be, in almost all cases, useless</a:t>
            </a:r>
          </a:p>
          <a:p>
            <a:pPr lvl="1"/>
            <a:r>
              <a:rPr lang="en-CA" dirty="0"/>
              <a:t>Assuming big endian, this would have a value 256</a:t>
            </a:r>
          </a:p>
          <a:p>
            <a:pPr lvl="1"/>
            <a:r>
              <a:rPr lang="en-CA" dirty="0"/>
              <a:t>If this was little endian, it would be even more bizarre…</a:t>
            </a:r>
          </a:p>
        </p:txBody>
      </p:sp>
      <p:graphicFrame>
        <p:nvGraphicFramePr>
          <p:cNvPr id="11" name="Table 10"/>
          <p:cNvGraphicFramePr>
            <a:graphicFrameLocks noGrp="1"/>
          </p:cNvGraphicFramePr>
          <p:nvPr/>
        </p:nvGraphicFramePr>
        <p:xfrm>
          <a:off x="3287691" y="3284984"/>
          <a:ext cx="6552725" cy="614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105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105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105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105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1054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CA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00d3a260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00d3a264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CA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00d3a268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CA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00d3a26B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CA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00d3a270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</a:t>
                      </a:r>
                      <a:r>
                        <a:rPr lang="en-CA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000001</a:t>
                      </a: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CA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</a:t>
                      </a:r>
                      <a:r>
                        <a:rPr lang="en-CA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000017</a:t>
                      </a: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CA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0000002D</a:t>
                      </a: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CA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00000043</a:t>
                      </a: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CA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00000059</a:t>
                      </a: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" name="Rectangle 11"/>
          <p:cNvSpPr/>
          <p:nvPr/>
        </p:nvSpPr>
        <p:spPr>
          <a:xfrm>
            <a:off x="2495600" y="4211796"/>
            <a:ext cx="5645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 err="1"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endParaRPr lang="en-CA" dirty="0"/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2988170" y="3905230"/>
            <a:ext cx="576064" cy="387866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1991544" y="5253008"/>
            <a:ext cx="640871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5600" indent="-355600"/>
            <a:r>
              <a:rPr lang="en-CA" sz="2000" dirty="0"/>
              <a:t>	What is the output of?</a:t>
            </a:r>
          </a:p>
          <a:p>
            <a:pPr lvl="1"/>
            <a:r>
              <a:rPr lang="en-CA" sz="16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CA" sz="1600" dirty="0" err="1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CA" sz="16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CA" sz="1600" dirty="0" err="1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en-CA" sz="16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&lt;&lt; (</a:t>
            </a:r>
            <a:r>
              <a:rPr lang="en-CA" sz="1600" dirty="0" err="1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CA" sz="16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+ 1) &lt;&lt; </a:t>
            </a:r>
            <a:r>
              <a:rPr lang="en-CA" sz="1600" dirty="0" err="1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CA" sz="16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CA" sz="1600" dirty="0" err="1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CA" sz="16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lvl="1"/>
            <a:r>
              <a:rPr lang="en-CA" sz="16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CA" sz="1600" dirty="0" err="1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CA" sz="16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CA" sz="1600" dirty="0" err="1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en-CA" sz="16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&lt;&lt; *(</a:t>
            </a:r>
            <a:r>
              <a:rPr lang="en-CA" sz="1600" dirty="0" err="1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CA" sz="16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+ 1) &lt;&lt; </a:t>
            </a:r>
            <a:r>
              <a:rPr lang="en-CA" sz="1600" dirty="0" err="1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CA" sz="16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CA" sz="1600" dirty="0" err="1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CA" sz="16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lvl="1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89889223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Memory allocation and pointer arithmetic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55600" indent="-355600">
              <a:buNone/>
            </a:pPr>
            <a:r>
              <a:rPr lang="en-CA" dirty="0"/>
              <a:t>	Instead, C and C++ add as many bytes as the size of the object being pointed to</a:t>
            </a:r>
          </a:p>
          <a:p>
            <a:pPr lvl="1"/>
            <a:r>
              <a:rPr lang="en-CA" dirty="0"/>
              <a:t>In the cases of </a:t>
            </a:r>
            <a:r>
              <a:rPr lang="en-CA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CA" dirty="0"/>
              <a:t>, </a:t>
            </a:r>
            <a:r>
              <a:rPr lang="en-CA" dirty="0" err="1"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CA" dirty="0">
                <a:latin typeface="Consolas" panose="020B0609020204030204" pitchFamily="49" charset="0"/>
                <a:cs typeface="Consolas" panose="020B0609020204030204" pitchFamily="49" charset="0"/>
              </a:rPr>
              <a:t>( </a:t>
            </a:r>
            <a:r>
              <a:rPr lang="en-CA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CA" dirty="0">
                <a:latin typeface="Consolas" panose="020B0609020204030204" pitchFamily="49" charset="0"/>
                <a:cs typeface="Consolas" panose="020B0609020204030204" pitchFamily="49" charset="0"/>
              </a:rPr>
              <a:t> ) == 4</a:t>
            </a:r>
            <a:r>
              <a:rPr lang="en-CA" dirty="0"/>
              <a:t> on most 32-bit machines</a:t>
            </a:r>
          </a:p>
          <a:p>
            <a:pPr lvl="1"/>
            <a:r>
              <a:rPr lang="en-CA" dirty="0"/>
              <a:t>The output is 23</a:t>
            </a:r>
          </a:p>
        </p:txBody>
      </p:sp>
      <p:graphicFrame>
        <p:nvGraphicFramePr>
          <p:cNvPr id="11" name="Table 10"/>
          <p:cNvGraphicFramePr>
            <a:graphicFrameLocks noGrp="1"/>
          </p:cNvGraphicFramePr>
          <p:nvPr/>
        </p:nvGraphicFramePr>
        <p:xfrm>
          <a:off x="3287691" y="3284984"/>
          <a:ext cx="6552725" cy="614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105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105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105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105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1054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CA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00d3a260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00d3a264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CA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00d3a268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CA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00d3a26B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CA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00d3a270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00000001</a:t>
                      </a: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CA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00000017</a:t>
                      </a: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CA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0000002D</a:t>
                      </a: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CA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00000043</a:t>
                      </a: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CA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00000059</a:t>
                      </a: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" name="Rectangle 11"/>
          <p:cNvSpPr/>
          <p:nvPr/>
        </p:nvSpPr>
        <p:spPr>
          <a:xfrm>
            <a:off x="3541702" y="4211796"/>
            <a:ext cx="5645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 err="1"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endParaRPr lang="en-CA" dirty="0"/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4034272" y="3905230"/>
            <a:ext cx="576064" cy="387866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1991544" y="5253008"/>
            <a:ext cx="640871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5600" indent="-355600"/>
            <a:r>
              <a:rPr lang="en-CA" sz="2000" dirty="0"/>
              <a:t>	What is the output of?</a:t>
            </a:r>
          </a:p>
          <a:p>
            <a:pPr lvl="1"/>
            <a:r>
              <a:rPr lang="en-CA" sz="16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CA" sz="1600" dirty="0" err="1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CA" sz="16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CA" sz="1600" dirty="0" err="1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en-CA" sz="16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&lt;&lt; (</a:t>
            </a:r>
            <a:r>
              <a:rPr lang="en-CA" sz="1600" dirty="0" err="1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CA" sz="16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+ 1) &lt;&lt; </a:t>
            </a:r>
            <a:r>
              <a:rPr lang="en-CA" sz="1600" dirty="0" err="1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CA" sz="16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CA" sz="1600" dirty="0" err="1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CA" sz="16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lvl="1"/>
            <a:r>
              <a:rPr lang="en-CA" sz="16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CA" sz="1600" dirty="0" err="1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CA" sz="16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CA" sz="1600" dirty="0" err="1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en-CA" sz="16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&lt;&lt; *(</a:t>
            </a:r>
            <a:r>
              <a:rPr lang="en-CA" sz="1600" dirty="0" err="1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CA" sz="16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+ 1) &lt;&lt; </a:t>
            </a:r>
            <a:r>
              <a:rPr lang="en-CA" sz="1600" dirty="0" err="1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CA" sz="16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CA" sz="1600" dirty="0" err="1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CA" sz="16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lvl="1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93378000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Memory allocation and pointer arithmetic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355600" indent="-355600">
              <a:buNone/>
            </a:pPr>
            <a:r>
              <a:rPr lang="en-CA" dirty="0"/>
              <a:t>	Essentially, these two statements are identical:</a:t>
            </a:r>
          </a:p>
          <a:p>
            <a:pPr marL="355600" indent="-355600">
              <a:buNone/>
            </a:pPr>
            <a:r>
              <a:rPr lang="en-CA" sz="1800" dirty="0"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CA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CA" sz="180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CA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en-CA" sz="1800" dirty="0"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en-CA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CA" sz="1800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CA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CA" sz="1800" dirty="0">
                <a:latin typeface="Consolas" panose="020B0609020204030204" pitchFamily="49" charset="0"/>
                <a:cs typeface="Consolas" panose="020B0609020204030204" pitchFamily="49" charset="0"/>
              </a:rPr>
              <a:t>] &lt;&lt; </a:t>
            </a:r>
            <a:r>
              <a:rPr lang="en-CA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CA" sz="180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CA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CA" sz="18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355600" indent="-355600">
              <a:buNone/>
            </a:pPr>
            <a:r>
              <a:rPr lang="en-CA" sz="1800" dirty="0"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CA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CA" sz="180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CA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en-CA" sz="1800" dirty="0">
                <a:latin typeface="Consolas" panose="020B0609020204030204" pitchFamily="49" charset="0"/>
                <a:cs typeface="Consolas" panose="020B0609020204030204" pitchFamily="49" charset="0"/>
              </a:rPr>
              <a:t> &lt;&lt; *(</a:t>
            </a:r>
            <a:r>
              <a:rPr lang="en-CA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CA" sz="1800" dirty="0">
                <a:latin typeface="Consolas" panose="020B0609020204030204" pitchFamily="49" charset="0"/>
                <a:cs typeface="Consolas" panose="020B0609020204030204" pitchFamily="49" charset="0"/>
              </a:rPr>
              <a:t> + </a:t>
            </a:r>
            <a:r>
              <a:rPr lang="en-CA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CA" sz="1800" dirty="0">
                <a:latin typeface="Consolas" panose="020B0609020204030204" pitchFamily="49" charset="0"/>
                <a:cs typeface="Consolas" panose="020B0609020204030204" pitchFamily="49" charset="0"/>
              </a:rPr>
              <a:t>) &lt;&lt; </a:t>
            </a:r>
            <a:r>
              <a:rPr lang="en-CA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CA" sz="180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CA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CA" sz="18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355600" indent="-355600">
              <a:buNone/>
            </a:pPr>
            <a:endParaRPr lang="en-CA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55600" indent="-355600">
              <a:buNone/>
            </a:pPr>
            <a:r>
              <a:rPr lang="en-CA" dirty="0">
                <a:solidFill>
                  <a:prstClr val="black"/>
                </a:solidFill>
              </a:rPr>
              <a:t>	Now you can do the following:</a:t>
            </a:r>
          </a:p>
          <a:p>
            <a:pPr marL="355600" indent="-355600">
              <a:buNone/>
            </a:pPr>
            <a:r>
              <a:rPr lang="en-CA" sz="18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CA" sz="1800" dirty="0">
                <a:latin typeface="Consolas" panose="020B0609020204030204" pitchFamily="49" charset="0"/>
                <a:cs typeface="Consolas" panose="020B0609020204030204" pitchFamily="49" charset="0"/>
              </a:rPr>
              <a:t>Type *</a:t>
            </a:r>
            <a:r>
              <a:rPr lang="en-CA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tmp</a:t>
            </a:r>
            <a:r>
              <a:rPr lang="en-CA" sz="1800" dirty="0">
                <a:latin typeface="Consolas" panose="020B0609020204030204" pitchFamily="49" charset="0"/>
                <a:cs typeface="Consolas" panose="020B0609020204030204" pitchFamily="49" charset="0"/>
              </a:rPr>
              <a:t> = new Type[capacity()];</a:t>
            </a:r>
            <a:endParaRPr lang="en-CA" sz="1800" dirty="0">
              <a:solidFill>
                <a:prstClr val="black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55600" indent="-355600">
              <a:buNone/>
            </a:pPr>
            <a:r>
              <a:rPr lang="en-CA" sz="18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Type *</a:t>
            </a:r>
            <a:r>
              <a:rPr lang="en-CA" sz="1800" dirty="0" err="1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heap_array</a:t>
            </a:r>
            <a:r>
              <a:rPr lang="en-CA" sz="18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CA" sz="1800" dirty="0" err="1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tmp</a:t>
            </a:r>
            <a:r>
              <a:rPr lang="en-CA" sz="18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- 1;</a:t>
            </a:r>
          </a:p>
          <a:p>
            <a:pPr marL="355600" indent="-355600">
              <a:buNone/>
            </a:pPr>
            <a:endParaRPr lang="en-CA" dirty="0">
              <a:solidFill>
                <a:prstClr val="black"/>
              </a:solidFill>
            </a:endParaRPr>
          </a:p>
          <a:p>
            <a:pPr marL="355600" indent="-355600">
              <a:buNone/>
            </a:pPr>
            <a:endParaRPr lang="en-CA" dirty="0">
              <a:solidFill>
                <a:prstClr val="black"/>
              </a:solidFill>
            </a:endParaRPr>
          </a:p>
          <a:p>
            <a:pPr marL="355600" indent="-355600">
              <a:buNone/>
            </a:pPr>
            <a:endParaRPr lang="en-CA" dirty="0">
              <a:solidFill>
                <a:prstClr val="black"/>
              </a:solidFill>
            </a:endParaRPr>
          </a:p>
          <a:p>
            <a:pPr marL="355600" indent="-355600">
              <a:buNone/>
            </a:pPr>
            <a:endParaRPr lang="en-CA" dirty="0">
              <a:solidFill>
                <a:prstClr val="black"/>
              </a:solidFill>
            </a:endParaRPr>
          </a:p>
          <a:p>
            <a:pPr marL="355600" indent="-355600">
              <a:buNone/>
            </a:pPr>
            <a:r>
              <a:rPr lang="en-CA" dirty="0">
                <a:solidFill>
                  <a:prstClr val="black"/>
                </a:solidFill>
              </a:rPr>
              <a:t>	Now, </a:t>
            </a:r>
            <a:r>
              <a:rPr lang="en-CA" dirty="0" err="1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heap_array</a:t>
            </a:r>
            <a:r>
              <a:rPr lang="en-CA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[1];</a:t>
            </a:r>
            <a:r>
              <a:rPr lang="en-CA" dirty="0">
                <a:solidFill>
                  <a:prstClr val="black"/>
                </a:solidFill>
              </a:rPr>
              <a:t> and </a:t>
            </a:r>
            <a:r>
              <a:rPr lang="en-CA" dirty="0" err="1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tmp</a:t>
            </a:r>
            <a:r>
              <a:rPr lang="en-CA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[0];</a:t>
            </a:r>
            <a:r>
              <a:rPr lang="en-CA" dirty="0">
                <a:solidFill>
                  <a:prstClr val="black"/>
                </a:solidFill>
              </a:rPr>
              <a:t> both point to the same memory location</a:t>
            </a:r>
            <a:endParaRPr lang="en-CA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3503716" y="4116828"/>
          <a:ext cx="6552725" cy="614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105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105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105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105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1054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CA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00d3a260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00d3a264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CA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00d3a268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CA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00d3a26B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CA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00d3a270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00000001</a:t>
                      </a: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CA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00000017</a:t>
                      </a: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CA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0000002D</a:t>
                      </a: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CA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00000043</a:t>
                      </a: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CA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00000059</a:t>
                      </a: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9" name="Rectangle 8"/>
          <p:cNvSpPr/>
          <p:nvPr/>
        </p:nvSpPr>
        <p:spPr>
          <a:xfrm>
            <a:off x="5072870" y="5056892"/>
            <a:ext cx="5645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 err="1">
                <a:latin typeface="Consolas" panose="020B0609020204030204" pitchFamily="49" charset="0"/>
                <a:cs typeface="Consolas" panose="020B0609020204030204" pitchFamily="49" charset="0"/>
              </a:rPr>
              <a:t>tmp</a:t>
            </a:r>
            <a:endParaRPr lang="en-CA" dirty="0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5565440" y="4750326"/>
            <a:ext cx="576064" cy="387866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2855640" y="5030388"/>
            <a:ext cx="14510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 err="1">
                <a:latin typeface="Consolas" panose="020B0609020204030204" pitchFamily="49" charset="0"/>
                <a:cs typeface="Consolas" panose="020B0609020204030204" pitchFamily="49" charset="0"/>
              </a:rPr>
              <a:t>heap_array</a:t>
            </a:r>
            <a:endParaRPr lang="en-CA" dirty="0"/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4252062" y="4723822"/>
            <a:ext cx="576064" cy="387866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127677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Memory allocation and pointer arithmetic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355600" indent="-355600">
              <a:buNone/>
            </a:pPr>
            <a:r>
              <a:rPr lang="en-CA" dirty="0"/>
              <a:t>	Issues:</a:t>
            </a:r>
          </a:p>
          <a:p>
            <a:pPr lvl="1"/>
            <a:r>
              <a:rPr lang="en-CA" dirty="0"/>
              <a:t>Never access or modify the contents of </a:t>
            </a:r>
            <a:r>
              <a:rPr lang="en-CA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heap_array</a:t>
            </a:r>
            <a:r>
              <a:rPr lang="en-CA" sz="1800" dirty="0">
                <a:latin typeface="Consolas" panose="020B0609020204030204" pitchFamily="49" charset="0"/>
                <a:cs typeface="Consolas" panose="020B0609020204030204" pitchFamily="49" charset="0"/>
              </a:rPr>
              <a:t>[0]</a:t>
            </a:r>
          </a:p>
          <a:p>
            <a:pPr lvl="1"/>
            <a:r>
              <a:rPr lang="en-CA" dirty="0"/>
              <a:t>When you deallocate memory, you must point to the original address returned by </a:t>
            </a:r>
            <a:r>
              <a:rPr lang="en-CA" dirty="0"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CA" dirty="0"/>
              <a:t>:</a:t>
            </a:r>
          </a:p>
          <a:p>
            <a:pPr marL="457200" lvl="1" indent="0">
              <a:buNone/>
            </a:pPr>
            <a:r>
              <a:rPr lang="en-CA" dirty="0">
                <a:latin typeface="Consolas" panose="020B0609020204030204" pitchFamily="49" charset="0"/>
                <a:cs typeface="Consolas" panose="020B0609020204030204" pitchFamily="49" charset="0"/>
              </a:rPr>
              <a:t>		delete [] (</a:t>
            </a:r>
            <a:r>
              <a:rPr lang="en-CA" dirty="0" err="1">
                <a:latin typeface="Consolas" panose="020B0609020204030204" pitchFamily="49" charset="0"/>
                <a:cs typeface="Consolas" panose="020B0609020204030204" pitchFamily="49" charset="0"/>
              </a:rPr>
              <a:t>heap_array</a:t>
            </a:r>
            <a:r>
              <a:rPr lang="en-CA" dirty="0">
                <a:latin typeface="Consolas" panose="020B0609020204030204" pitchFamily="49" charset="0"/>
                <a:cs typeface="Consolas" panose="020B0609020204030204" pitchFamily="49" charset="0"/>
              </a:rPr>
              <a:t> + 1);</a:t>
            </a:r>
          </a:p>
          <a:p>
            <a:pPr lvl="1"/>
            <a:endParaRPr lang="en-CA" dirty="0"/>
          </a:p>
          <a:p>
            <a:pPr lvl="1"/>
            <a:r>
              <a:rPr lang="en-CA" dirty="0"/>
              <a:t>Pointer arithmetic is not for the faint of heart but it is fun; for example:</a:t>
            </a:r>
          </a:p>
          <a:p>
            <a:pPr marL="1314450" lvl="3" indent="0">
              <a:buNone/>
            </a:pPr>
            <a:r>
              <a:rPr lang="en-CA" sz="16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CA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CA" sz="1600" dirty="0">
                <a:latin typeface="Consolas" panose="020B0609020204030204" pitchFamily="49" charset="0"/>
                <a:cs typeface="Consolas" panose="020B0609020204030204" pitchFamily="49" charset="0"/>
              </a:rPr>
              <a:t> array[N];</a:t>
            </a:r>
          </a:p>
          <a:p>
            <a:pPr marL="1314450" lvl="3" indent="0">
              <a:buNone/>
            </a:pPr>
            <a:r>
              <a:rPr lang="en-CA" sz="16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CA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CA" sz="1600" dirty="0">
                <a:latin typeface="Consolas" panose="020B0609020204030204" pitchFamily="49" charset="0"/>
                <a:cs typeface="Consolas" panose="020B0609020204030204" pitchFamily="49" charset="0"/>
              </a:rPr>
              <a:t> *</a:t>
            </a:r>
            <a:r>
              <a:rPr lang="en-CA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CA" sz="1600" dirty="0">
                <a:latin typeface="Consolas" panose="020B0609020204030204" pitchFamily="49" charset="0"/>
                <a:cs typeface="Consolas" panose="020B0609020204030204" pitchFamily="49" charset="0"/>
              </a:rPr>
              <a:t> = array;</a:t>
            </a:r>
          </a:p>
          <a:p>
            <a:pPr marL="1314450" lvl="3" indent="0">
              <a:buNone/>
            </a:pPr>
            <a:endParaRPr lang="en-CA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314450" lvl="3" indent="0">
              <a:buNone/>
            </a:pPr>
            <a:r>
              <a:rPr lang="en-CA" sz="1600" dirty="0">
                <a:latin typeface="Consolas" panose="020B0609020204030204" pitchFamily="49" charset="0"/>
                <a:cs typeface="Consolas" panose="020B0609020204030204" pitchFamily="49" charset="0"/>
              </a:rPr>
              <a:t>	// Print all the entries of the array</a:t>
            </a:r>
          </a:p>
          <a:p>
            <a:pPr marL="1314450" lvl="3" indent="0">
              <a:buNone/>
            </a:pPr>
            <a:r>
              <a:rPr lang="en-CA" sz="1600" dirty="0">
                <a:latin typeface="Consolas" panose="020B0609020204030204" pitchFamily="49" charset="0"/>
                <a:cs typeface="Consolas" panose="020B0609020204030204" pitchFamily="49" charset="0"/>
              </a:rPr>
              <a:t>	for ( </a:t>
            </a:r>
            <a:r>
              <a:rPr lang="en-CA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CA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CA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CA" sz="1600" dirty="0">
                <a:latin typeface="Consolas" panose="020B0609020204030204" pitchFamily="49" charset="0"/>
                <a:cs typeface="Consolas" panose="020B0609020204030204" pitchFamily="49" charset="0"/>
              </a:rPr>
              <a:t> = 0; </a:t>
            </a:r>
            <a:r>
              <a:rPr lang="en-CA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CA" sz="1600" dirty="0">
                <a:latin typeface="Consolas" panose="020B0609020204030204" pitchFamily="49" charset="0"/>
                <a:cs typeface="Consolas" panose="020B0609020204030204" pitchFamily="49" charset="0"/>
              </a:rPr>
              <a:t> &lt; N; ++</a:t>
            </a:r>
            <a:r>
              <a:rPr lang="en-CA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CA" sz="1600" dirty="0">
                <a:latin typeface="Consolas" panose="020B0609020204030204" pitchFamily="49" charset="0"/>
                <a:cs typeface="Consolas" panose="020B0609020204030204" pitchFamily="49" charset="0"/>
              </a:rPr>
              <a:t> ) {</a:t>
            </a:r>
          </a:p>
          <a:p>
            <a:pPr marL="1314450" lvl="3" indent="0">
              <a:buNone/>
            </a:pPr>
            <a:r>
              <a:rPr lang="en-CA" sz="1600" dirty="0">
                <a:latin typeface="Consolas" panose="020B0609020204030204" pitchFamily="49" charset="0"/>
                <a:cs typeface="Consolas" panose="020B0609020204030204" pitchFamily="49" charset="0"/>
              </a:rPr>
              <a:t>	    </a:t>
            </a:r>
            <a:r>
              <a:rPr lang="en-CA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CA" sz="160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CA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en-CA" sz="1600" dirty="0">
                <a:latin typeface="Consolas" panose="020B0609020204030204" pitchFamily="49" charset="0"/>
                <a:cs typeface="Consolas" panose="020B0609020204030204" pitchFamily="49" charset="0"/>
              </a:rPr>
              <a:t> &lt;&lt; *(</a:t>
            </a:r>
            <a:r>
              <a:rPr lang="en-CA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CA" sz="1600" dirty="0">
                <a:latin typeface="Consolas" panose="020B0609020204030204" pitchFamily="49" charset="0"/>
                <a:cs typeface="Consolas" panose="020B0609020204030204" pitchFamily="49" charset="0"/>
              </a:rPr>
              <a:t>++) &lt;&lt; </a:t>
            </a:r>
            <a:r>
              <a:rPr lang="en-CA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CA" sz="160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CA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CA" sz="16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1314450" lvl="3" indent="0">
              <a:buNone/>
            </a:pPr>
            <a:r>
              <a:rPr lang="en-CA" sz="1600" dirty="0">
                <a:latin typeface="Consolas" panose="020B0609020204030204" pitchFamily="49" charset="0"/>
                <a:cs typeface="Consolas" panose="020B0609020204030204" pitchFamily="49" charset="0"/>
              </a:rPr>
              <a:t>	}</a:t>
            </a:r>
          </a:p>
        </p:txBody>
      </p:sp>
    </p:spTree>
    <p:extLst>
      <p:ext uri="{BB962C8B-B14F-4D97-AF65-F5344CB8AC3E}">
        <p14:creationId xmlns:p14="http://schemas.microsoft.com/office/powerpoint/2010/main" val="270830227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Priority Queues</a:t>
            </a:r>
          </a:p>
        </p:txBody>
      </p:sp>
      <p:sp>
        <p:nvSpPr>
          <p:cNvPr id="870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Now, does using a heap ensure that that object in the heap which:</a:t>
            </a:r>
          </a:p>
          <a:p>
            <a:pPr lvl="1"/>
            <a:r>
              <a:rPr lang="en-US" altLang="en-US">
                <a:latin typeface="Arial" charset="0"/>
                <a:cs typeface="Arial" charset="0"/>
              </a:rPr>
              <a:t>has the highest priority, and</a:t>
            </a:r>
          </a:p>
          <a:p>
            <a:pPr lvl="1"/>
            <a:r>
              <a:rPr lang="en-US" altLang="en-US">
                <a:latin typeface="Arial" charset="0"/>
                <a:cs typeface="Arial" charset="0"/>
              </a:rPr>
              <a:t>of that highest priority, has been in the heap the longest</a:t>
            </a:r>
          </a:p>
          <a:p>
            <a:pPr>
              <a:buFont typeface="Arial" charset="0"/>
              <a:buNone/>
            </a:pPr>
            <a:endParaRPr lang="en-US" altLang="en-US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Consider inserting seven objects, all of the same priority (colour indicates order):</a:t>
            </a:r>
          </a:p>
          <a:p>
            <a:pPr algn="ctr">
              <a:buFontTx/>
              <a:buNone/>
            </a:pPr>
            <a:r>
              <a:rPr lang="en-US" altLang="en-US">
                <a:latin typeface="Arial" charset="0"/>
                <a:cs typeface="Arial" charset="0"/>
              </a:rPr>
              <a:t>2, </a:t>
            </a:r>
            <a:r>
              <a:rPr lang="en-US" altLang="en-US">
                <a:solidFill>
                  <a:srgbClr val="663300"/>
                </a:solidFill>
                <a:latin typeface="Arial" charset="0"/>
                <a:cs typeface="Arial" charset="0"/>
              </a:rPr>
              <a:t>2</a:t>
            </a:r>
            <a:r>
              <a:rPr lang="en-US" altLang="en-US">
                <a:latin typeface="Arial" charset="0"/>
                <a:cs typeface="Arial" charset="0"/>
              </a:rPr>
              <a:t>, </a:t>
            </a:r>
            <a:r>
              <a:rPr lang="en-US" altLang="en-US">
                <a:solidFill>
                  <a:srgbClr val="FF0000"/>
                </a:solidFill>
                <a:latin typeface="Arial" charset="0"/>
                <a:cs typeface="Arial" charset="0"/>
              </a:rPr>
              <a:t>2</a:t>
            </a:r>
            <a:r>
              <a:rPr lang="en-US" altLang="en-US">
                <a:latin typeface="Arial" charset="0"/>
                <a:cs typeface="Arial" charset="0"/>
              </a:rPr>
              <a:t>, </a:t>
            </a:r>
            <a:r>
              <a:rPr lang="en-US" altLang="en-US">
                <a:solidFill>
                  <a:srgbClr val="FF6600"/>
                </a:solidFill>
                <a:latin typeface="Arial" charset="0"/>
                <a:cs typeface="Arial" charset="0"/>
              </a:rPr>
              <a:t>2</a:t>
            </a:r>
            <a:r>
              <a:rPr lang="en-US" altLang="en-US">
                <a:latin typeface="Arial" charset="0"/>
                <a:cs typeface="Arial" charset="0"/>
              </a:rPr>
              <a:t>, </a:t>
            </a:r>
            <a:r>
              <a:rPr lang="en-US" altLang="en-US">
                <a:solidFill>
                  <a:srgbClr val="FF9900"/>
                </a:solidFill>
                <a:latin typeface="Arial" charset="0"/>
                <a:cs typeface="Arial" charset="0"/>
              </a:rPr>
              <a:t>2</a:t>
            </a:r>
            <a:r>
              <a:rPr lang="en-US" altLang="en-US">
                <a:latin typeface="Arial" charset="0"/>
                <a:cs typeface="Arial" charset="0"/>
              </a:rPr>
              <a:t>, </a:t>
            </a:r>
            <a:r>
              <a:rPr lang="en-US" altLang="en-US">
                <a:solidFill>
                  <a:srgbClr val="008000"/>
                </a:solidFill>
                <a:latin typeface="Arial" charset="0"/>
                <a:cs typeface="Arial" charset="0"/>
              </a:rPr>
              <a:t>2</a:t>
            </a:r>
            <a:r>
              <a:rPr lang="en-US" altLang="en-US">
                <a:latin typeface="Arial" charset="0"/>
                <a:cs typeface="Arial" charset="0"/>
              </a:rPr>
              <a:t>, </a:t>
            </a:r>
            <a:r>
              <a:rPr lang="en-US" altLang="en-US">
                <a:solidFill>
                  <a:srgbClr val="00B0F0"/>
                </a:solidFill>
                <a:latin typeface="Arial" charset="0"/>
                <a:cs typeface="Arial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55384398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Priority Queues</a:t>
            </a:r>
            <a:endParaRPr lang="en-US" altLang="en-US" sz="3600">
              <a:latin typeface="Arial" charset="0"/>
              <a:cs typeface="Arial" charset="0"/>
            </a:endParaRPr>
          </a:p>
        </p:txBody>
      </p:sp>
      <p:sp>
        <p:nvSpPr>
          <p:cNvPr id="880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Whatever algorithm we use for promoting must ensure that the first object remains in the root position</a:t>
            </a:r>
          </a:p>
          <a:p>
            <a:pPr lvl="1"/>
            <a:r>
              <a:rPr lang="en-US" altLang="en-US">
                <a:latin typeface="Arial" charset="0"/>
                <a:cs typeface="Arial" charset="0"/>
              </a:rPr>
              <a:t>Thus, we must use an insertion technique where we only percolate up if the priority is lower</a:t>
            </a:r>
          </a:p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The result:</a:t>
            </a:r>
          </a:p>
          <a:p>
            <a:endParaRPr lang="en-US" altLang="en-US">
              <a:latin typeface="Arial" charset="0"/>
              <a:cs typeface="Arial" charset="0"/>
            </a:endParaRPr>
          </a:p>
          <a:p>
            <a:endParaRPr lang="en-US" altLang="en-US">
              <a:latin typeface="Arial" charset="0"/>
              <a:cs typeface="Arial" charset="0"/>
            </a:endParaRPr>
          </a:p>
          <a:p>
            <a:endParaRPr lang="en-US" altLang="en-US">
              <a:latin typeface="Arial" charset="0"/>
              <a:cs typeface="Arial" charset="0"/>
            </a:endParaRPr>
          </a:p>
          <a:p>
            <a:endParaRPr lang="en-US" altLang="en-US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Challenge:</a:t>
            </a:r>
          </a:p>
          <a:p>
            <a:pPr lvl="1"/>
            <a:r>
              <a:rPr lang="en-US" altLang="en-US">
                <a:latin typeface="Arial" charset="0"/>
                <a:cs typeface="Arial" charset="0"/>
              </a:rPr>
              <a:t>Come up with an algorithm which removes all seven objects in the original order</a:t>
            </a:r>
          </a:p>
          <a:p>
            <a:pPr>
              <a:buFontTx/>
              <a:buNone/>
            </a:pPr>
            <a:endParaRPr lang="en-US" altLang="en-US">
              <a:latin typeface="Arial" charset="0"/>
              <a:cs typeface="Arial" charset="0"/>
            </a:endParaRPr>
          </a:p>
        </p:txBody>
      </p:sp>
      <p:pic>
        <p:nvPicPr>
          <p:cNvPr id="88068" name="Picture 7" descr="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0239" y="2924175"/>
            <a:ext cx="3527425" cy="208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31352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Pop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To remove the minimum object:</a:t>
            </a:r>
          </a:p>
          <a:p>
            <a:pPr lvl="1"/>
            <a:r>
              <a:rPr lang="en-US" altLang="en-US">
                <a:latin typeface="Arial" charset="0"/>
                <a:cs typeface="Arial" charset="0"/>
              </a:rPr>
              <a:t>Promote the node of the sub-tree which has the least value</a:t>
            </a:r>
          </a:p>
          <a:p>
            <a:pPr lvl="1"/>
            <a:r>
              <a:rPr lang="en-US" altLang="en-US">
                <a:latin typeface="Arial" charset="0"/>
                <a:cs typeface="Arial" charset="0"/>
              </a:rPr>
              <a:t>Recurs down the sub-tree from which we promoted the least value</a:t>
            </a:r>
          </a:p>
        </p:txBody>
      </p:sp>
    </p:spTree>
    <p:extLst>
      <p:ext uri="{BB962C8B-B14F-4D97-AF65-F5344CB8AC3E}">
        <p14:creationId xmlns:p14="http://schemas.microsoft.com/office/powerpoint/2010/main" val="276794102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Lexicographical Ordering</a:t>
            </a:r>
            <a:endParaRPr lang="en-US" altLang="en-US" sz="3600">
              <a:latin typeface="Arial" charset="0"/>
              <a:cs typeface="Arial" charset="0"/>
            </a:endParaRPr>
          </a:p>
        </p:txBody>
      </p:sp>
      <p:sp>
        <p:nvSpPr>
          <p:cNvPr id="89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A better solution is to modify the priority: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Track the number of insertions with a counter </a:t>
            </a:r>
            <a:r>
              <a:rPr lang="en-US" altLang="en-US" i="1" dirty="0">
                <a:latin typeface="Times New Roman" pitchFamily="18" charset="0"/>
                <a:cs typeface="Arial" charset="0"/>
              </a:rPr>
              <a:t>k</a:t>
            </a:r>
            <a:r>
              <a:rPr lang="en-US" altLang="en-US" dirty="0">
                <a:latin typeface="Arial" charset="0"/>
                <a:cs typeface="Arial" charset="0"/>
              </a:rPr>
              <a:t> (initially 0)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For each insertion with priority </a:t>
            </a:r>
            <a:r>
              <a:rPr lang="en-US" altLang="en-US" i="1" dirty="0">
                <a:latin typeface="Times New Roman" pitchFamily="18" charset="0"/>
                <a:cs typeface="Arial" charset="0"/>
              </a:rPr>
              <a:t>n</a:t>
            </a:r>
            <a:r>
              <a:rPr lang="en-US" altLang="en-US" dirty="0">
                <a:latin typeface="Arial" charset="0"/>
                <a:cs typeface="Arial" charset="0"/>
              </a:rPr>
              <a:t>, create a hybrid priority 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(</a:t>
            </a:r>
            <a:r>
              <a:rPr lang="en-US" altLang="en-US" i="1" dirty="0">
                <a:latin typeface="Times New Roman" pitchFamily="18" charset="0"/>
                <a:cs typeface="Arial" charset="0"/>
              </a:rPr>
              <a:t>n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, </a:t>
            </a:r>
            <a:r>
              <a:rPr lang="en-US" altLang="en-US" i="1" dirty="0">
                <a:latin typeface="Times New Roman" pitchFamily="18" charset="0"/>
                <a:cs typeface="Arial" charset="0"/>
              </a:rPr>
              <a:t>k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)</a:t>
            </a:r>
            <a:r>
              <a:rPr lang="en-US" altLang="en-US" dirty="0">
                <a:latin typeface="Arial" charset="0"/>
                <a:cs typeface="Arial" charset="0"/>
              </a:rPr>
              <a:t> where:</a:t>
            </a:r>
          </a:p>
          <a:p>
            <a:pPr lvl="2">
              <a:buFontTx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 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(</a:t>
            </a:r>
            <a:r>
              <a:rPr lang="en-US" altLang="en-US" i="1" dirty="0">
                <a:latin typeface="Times New Roman" pitchFamily="18" charset="0"/>
                <a:cs typeface="Arial" charset="0"/>
              </a:rPr>
              <a:t>n</a:t>
            </a:r>
            <a:r>
              <a:rPr lang="en-US" altLang="en-US" baseline="-25000" dirty="0">
                <a:latin typeface="Times New Roman" pitchFamily="18" charset="0"/>
                <a:cs typeface="Arial" charset="0"/>
              </a:rPr>
              <a:t>1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, </a:t>
            </a:r>
            <a:r>
              <a:rPr lang="en-US" altLang="en-US" i="1" dirty="0">
                <a:latin typeface="Times New Roman" pitchFamily="18" charset="0"/>
                <a:cs typeface="Arial" charset="0"/>
              </a:rPr>
              <a:t>k</a:t>
            </a:r>
            <a:r>
              <a:rPr lang="en-US" altLang="en-US" baseline="-25000" dirty="0">
                <a:latin typeface="Times New Roman" pitchFamily="18" charset="0"/>
                <a:cs typeface="Arial" charset="0"/>
              </a:rPr>
              <a:t>1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) &lt; (</a:t>
            </a:r>
            <a:r>
              <a:rPr lang="en-US" altLang="en-US" i="1" dirty="0">
                <a:latin typeface="Times New Roman" pitchFamily="18" charset="0"/>
                <a:cs typeface="Arial" charset="0"/>
              </a:rPr>
              <a:t>n</a:t>
            </a:r>
            <a:r>
              <a:rPr lang="en-US" altLang="en-US" baseline="-25000" dirty="0">
                <a:latin typeface="Times New Roman" pitchFamily="18" charset="0"/>
                <a:cs typeface="Arial" charset="0"/>
              </a:rPr>
              <a:t>2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, </a:t>
            </a:r>
            <a:r>
              <a:rPr lang="en-US" altLang="en-US" i="1" dirty="0">
                <a:latin typeface="Times New Roman" pitchFamily="18" charset="0"/>
                <a:cs typeface="Arial" charset="0"/>
              </a:rPr>
              <a:t>k</a:t>
            </a:r>
            <a:r>
              <a:rPr lang="en-US" altLang="en-US" baseline="-25000" dirty="0">
                <a:latin typeface="Times New Roman" pitchFamily="18" charset="0"/>
                <a:cs typeface="Arial" charset="0"/>
              </a:rPr>
              <a:t>2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)</a:t>
            </a:r>
            <a:r>
              <a:rPr lang="en-US" altLang="en-US" dirty="0">
                <a:latin typeface="Arial" charset="0"/>
                <a:cs typeface="Arial" charset="0"/>
              </a:rPr>
              <a:t> if </a:t>
            </a:r>
            <a:r>
              <a:rPr lang="en-US" altLang="en-US" i="1" dirty="0">
                <a:latin typeface="Times New Roman" pitchFamily="18" charset="0"/>
                <a:cs typeface="Arial" charset="0"/>
              </a:rPr>
              <a:t>n</a:t>
            </a:r>
            <a:r>
              <a:rPr lang="en-US" altLang="en-US" baseline="-25000" dirty="0">
                <a:latin typeface="Times New Roman" pitchFamily="18" charset="0"/>
                <a:cs typeface="Arial" charset="0"/>
              </a:rPr>
              <a:t>1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 &lt; </a:t>
            </a:r>
            <a:r>
              <a:rPr lang="en-US" altLang="en-US" i="1" dirty="0">
                <a:latin typeface="Times New Roman" pitchFamily="18" charset="0"/>
                <a:cs typeface="Arial" charset="0"/>
              </a:rPr>
              <a:t>n</a:t>
            </a:r>
            <a:r>
              <a:rPr lang="en-US" altLang="en-US" baseline="-25000" dirty="0">
                <a:latin typeface="Times New Roman" pitchFamily="18" charset="0"/>
                <a:cs typeface="Arial" charset="0"/>
              </a:rPr>
              <a:t>2</a:t>
            </a:r>
            <a:r>
              <a:rPr lang="en-US" altLang="en-US" dirty="0">
                <a:latin typeface="Arial" charset="0"/>
                <a:cs typeface="Arial" charset="0"/>
              </a:rPr>
              <a:t> or (</a:t>
            </a:r>
            <a:r>
              <a:rPr lang="en-US" altLang="en-US" i="1" dirty="0">
                <a:latin typeface="Times New Roman" pitchFamily="18" charset="0"/>
                <a:cs typeface="Arial" charset="0"/>
              </a:rPr>
              <a:t>n</a:t>
            </a:r>
            <a:r>
              <a:rPr lang="en-US" altLang="en-US" baseline="-25000" dirty="0">
                <a:latin typeface="Times New Roman" pitchFamily="18" charset="0"/>
                <a:cs typeface="Arial" charset="0"/>
              </a:rPr>
              <a:t>1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 = </a:t>
            </a:r>
            <a:r>
              <a:rPr lang="en-US" altLang="en-US" i="1" dirty="0">
                <a:latin typeface="Times New Roman" pitchFamily="18" charset="0"/>
                <a:cs typeface="Arial" charset="0"/>
              </a:rPr>
              <a:t>n</a:t>
            </a:r>
            <a:r>
              <a:rPr lang="en-US" altLang="en-US" baseline="-25000" dirty="0">
                <a:latin typeface="Times New Roman" pitchFamily="18" charset="0"/>
                <a:cs typeface="Arial" charset="0"/>
              </a:rPr>
              <a:t>2</a:t>
            </a:r>
            <a:r>
              <a:rPr lang="en-US" altLang="en-US" dirty="0">
                <a:latin typeface="Arial" charset="0"/>
                <a:cs typeface="Arial" charset="0"/>
              </a:rPr>
              <a:t> and </a:t>
            </a:r>
            <a:r>
              <a:rPr lang="en-US" altLang="en-US" i="1" dirty="0">
                <a:latin typeface="Times New Roman" pitchFamily="18" charset="0"/>
                <a:cs typeface="Arial" charset="0"/>
              </a:rPr>
              <a:t>k</a:t>
            </a:r>
            <a:r>
              <a:rPr lang="en-US" altLang="en-US" baseline="-25000" dirty="0">
                <a:latin typeface="Times New Roman" pitchFamily="18" charset="0"/>
                <a:cs typeface="Arial" charset="0"/>
              </a:rPr>
              <a:t>1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 &lt; </a:t>
            </a:r>
            <a:r>
              <a:rPr lang="en-US" altLang="en-US" i="1" dirty="0">
                <a:latin typeface="Times New Roman" pitchFamily="18" charset="0"/>
                <a:cs typeface="Arial" charset="0"/>
              </a:rPr>
              <a:t>k</a:t>
            </a:r>
            <a:r>
              <a:rPr lang="en-US" altLang="en-US" baseline="-25000" dirty="0">
                <a:latin typeface="Times New Roman" pitchFamily="18" charset="0"/>
                <a:cs typeface="Arial" charset="0"/>
              </a:rPr>
              <a:t>2</a:t>
            </a:r>
            <a:r>
              <a:rPr lang="en-US" altLang="en-US" dirty="0">
                <a:latin typeface="Arial" charset="0"/>
                <a:cs typeface="Arial" charset="0"/>
              </a:rPr>
              <a:t>)</a:t>
            </a:r>
          </a:p>
        </p:txBody>
      </p:sp>
      <p:pic>
        <p:nvPicPr>
          <p:cNvPr id="7" name="Picture 6" descr="a1">
            <a:extLst>
              <a:ext uri="{FF2B5EF4-FFF2-40B4-BE49-F238E27FC236}">
                <a16:creationId xmlns:a16="http://schemas.microsoft.com/office/drawing/2014/main" id="{7147CC34-9B49-426C-9858-B8C7794C33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7680" y="3145155"/>
            <a:ext cx="3732353" cy="2103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5995268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Priority Queues</a:t>
            </a:r>
            <a:endParaRPr lang="en-US" altLang="en-US" sz="3600">
              <a:latin typeface="Arial" charset="0"/>
              <a:cs typeface="Arial" charset="0"/>
            </a:endParaRPr>
          </a:p>
        </p:txBody>
      </p:sp>
      <p:sp>
        <p:nvSpPr>
          <p:cNvPr id="9011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Removing the objects would be in the following order:</a:t>
            </a:r>
          </a:p>
        </p:txBody>
      </p:sp>
      <p:pic>
        <p:nvPicPr>
          <p:cNvPr id="6" name="Picture 6" descr="a1">
            <a:extLst>
              <a:ext uri="{FF2B5EF4-FFF2-40B4-BE49-F238E27FC236}">
                <a16:creationId xmlns:a16="http://schemas.microsoft.com/office/drawing/2014/main" id="{49FB44E4-6713-4A00-B5B6-999D572190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7680" y="3145155"/>
            <a:ext cx="3732353" cy="2103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1375322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138" name="Picture 7" descr="a2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7223" y="3143251"/>
            <a:ext cx="3732353" cy="2103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113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Priority Queues</a:t>
            </a:r>
            <a:endParaRPr lang="en-US" altLang="en-US" sz="3600">
              <a:latin typeface="Arial" charset="0"/>
              <a:cs typeface="Arial" charset="0"/>
            </a:endParaRPr>
          </a:p>
        </p:txBody>
      </p:sp>
      <p:sp>
        <p:nvSpPr>
          <p:cNvPr id="9114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Popped:  2</a:t>
            </a:r>
          </a:p>
          <a:p>
            <a:pPr lvl="1"/>
            <a:r>
              <a:rPr lang="en-US" altLang="en-US">
                <a:latin typeface="Arial" charset="0"/>
                <a:cs typeface="Arial" charset="0"/>
              </a:rPr>
              <a:t>First, (2,1) &lt; (2, 2) and (2, 3) &lt; (2, 4)</a:t>
            </a:r>
          </a:p>
          <a:p>
            <a:endParaRPr lang="en-US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653646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7" descr="a2">
            <a:extLst>
              <a:ext uri="{FF2B5EF4-FFF2-40B4-BE49-F238E27FC236}">
                <a16:creationId xmlns:a16="http://schemas.microsoft.com/office/drawing/2014/main" id="{20F22B6F-DB48-4630-9695-EE0FA92D80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7223" y="3143251"/>
            <a:ext cx="3732353" cy="2103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62" name="Picture 8" descr="a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8398" y="3143251"/>
            <a:ext cx="3675203" cy="2070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16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Priority Queues</a:t>
            </a:r>
            <a:endParaRPr lang="en-US" altLang="en-US" sz="3600">
              <a:latin typeface="Arial" charset="0"/>
              <a:cs typeface="Arial" charset="0"/>
            </a:endParaRPr>
          </a:p>
        </p:txBody>
      </p:sp>
      <p:sp>
        <p:nvSpPr>
          <p:cNvPr id="9216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Removing the objects would be in the following order:</a:t>
            </a:r>
          </a:p>
        </p:txBody>
      </p:sp>
    </p:spTree>
    <p:extLst>
      <p:ext uri="{BB962C8B-B14F-4D97-AF65-F5344CB8AC3E}">
        <p14:creationId xmlns:p14="http://schemas.microsoft.com/office/powerpoint/2010/main" val="187027676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186" name="Picture 9" descr="a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1104" y="3145536"/>
            <a:ext cx="3681738" cy="2075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318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Priority Queues</a:t>
            </a:r>
            <a:endParaRPr lang="en-US" altLang="en-US" sz="3600">
              <a:latin typeface="Arial" charset="0"/>
              <a:cs typeface="Arial" charset="0"/>
            </a:endParaRPr>
          </a:p>
        </p:txBody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Removing the objects would be in the following order:</a:t>
            </a:r>
          </a:p>
        </p:txBody>
      </p:sp>
    </p:spTree>
    <p:extLst>
      <p:ext uri="{BB962C8B-B14F-4D97-AF65-F5344CB8AC3E}">
        <p14:creationId xmlns:p14="http://schemas.microsoft.com/office/powerpoint/2010/main" val="154466781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210" name="Picture 4" descr="a5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058" y="3143251"/>
            <a:ext cx="3675203" cy="2070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421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solidFill>
                  <a:srgbClr val="000000"/>
                </a:solidFill>
                <a:latin typeface="Arial" charset="0"/>
                <a:cs typeface="Arial" charset="0"/>
              </a:rPr>
              <a:t>Priority Queues</a:t>
            </a:r>
            <a:endParaRPr lang="en-US" altLang="en-US">
              <a:latin typeface="Arial" charset="0"/>
              <a:cs typeface="Arial" charset="0"/>
            </a:endParaRPr>
          </a:p>
        </p:txBody>
      </p:sp>
      <p:sp>
        <p:nvSpPr>
          <p:cNvPr id="9421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Removing the objects would be in the following order:</a:t>
            </a:r>
          </a:p>
        </p:txBody>
      </p:sp>
    </p:spTree>
    <p:extLst>
      <p:ext uri="{BB962C8B-B14F-4D97-AF65-F5344CB8AC3E}">
        <p14:creationId xmlns:p14="http://schemas.microsoft.com/office/powerpoint/2010/main" val="10995032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234" name="Picture 5" descr="a6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3881" y="3162301"/>
            <a:ext cx="3641395" cy="20518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523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solidFill>
                  <a:srgbClr val="000000"/>
                </a:solidFill>
                <a:latin typeface="Arial" charset="0"/>
                <a:cs typeface="Arial" charset="0"/>
              </a:rPr>
              <a:t>Priority Queues</a:t>
            </a:r>
            <a:endParaRPr lang="en-US" altLang="en-US">
              <a:latin typeface="Arial" charset="0"/>
              <a:cs typeface="Arial" charset="0"/>
            </a:endParaRPr>
          </a:p>
        </p:txBody>
      </p:sp>
      <p:sp>
        <p:nvSpPr>
          <p:cNvPr id="9523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Removing the objects would be in the following order:</a:t>
            </a:r>
          </a:p>
        </p:txBody>
      </p:sp>
    </p:spTree>
    <p:extLst>
      <p:ext uri="{BB962C8B-B14F-4D97-AF65-F5344CB8AC3E}">
        <p14:creationId xmlns:p14="http://schemas.microsoft.com/office/powerpoint/2010/main" val="240402054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solidFill>
                  <a:srgbClr val="000000"/>
                </a:solidFill>
                <a:latin typeface="Arial" charset="0"/>
                <a:cs typeface="Arial" charset="0"/>
              </a:rPr>
              <a:t>Summary</a:t>
            </a:r>
            <a:endParaRPr lang="en-US" altLang="en-US">
              <a:latin typeface="Arial" charset="0"/>
              <a:cs typeface="Arial" charset="0"/>
            </a:endParaRPr>
          </a:p>
        </p:txBody>
      </p:sp>
      <p:sp>
        <p:nvSpPr>
          <p:cNvPr id="96259" name="Rectangle 4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In this talk, we have:</a:t>
            </a:r>
          </a:p>
          <a:p>
            <a:pPr lvl="1"/>
            <a:r>
              <a:rPr lang="en-US" altLang="en-US">
                <a:latin typeface="Arial" charset="0"/>
                <a:cs typeface="Arial" charset="0"/>
              </a:rPr>
              <a:t>Discussed binary heaps</a:t>
            </a:r>
          </a:p>
          <a:p>
            <a:pPr lvl="1"/>
            <a:r>
              <a:rPr lang="en-US" altLang="en-US">
                <a:latin typeface="Arial" charset="0"/>
                <a:cs typeface="Arial" charset="0"/>
              </a:rPr>
              <a:t>Looked at an implementation using arrays</a:t>
            </a:r>
          </a:p>
          <a:p>
            <a:pPr lvl="1"/>
            <a:r>
              <a:rPr lang="en-US" altLang="en-US">
                <a:latin typeface="Arial" charset="0"/>
                <a:cs typeface="Arial" charset="0"/>
              </a:rPr>
              <a:t>Analyzed the run time:</a:t>
            </a:r>
          </a:p>
          <a:p>
            <a:pPr lvl="2"/>
            <a:r>
              <a:rPr lang="en-US" altLang="en-US">
                <a:latin typeface="Arial" charset="0"/>
                <a:cs typeface="Arial" charset="0"/>
              </a:rPr>
              <a:t>Head			</a:t>
            </a:r>
            <a:r>
              <a:rPr lang="en-US" altLang="en-US">
                <a:latin typeface="Symbol" pitchFamily="18" charset="2"/>
                <a:cs typeface="Arial" charset="0"/>
              </a:rPr>
              <a:t>Q</a:t>
            </a:r>
            <a:r>
              <a:rPr lang="en-US" altLang="en-US">
                <a:latin typeface="Times New Roman" pitchFamily="18" charset="0"/>
                <a:cs typeface="Arial" charset="0"/>
              </a:rPr>
              <a:t>(1)</a:t>
            </a:r>
          </a:p>
          <a:p>
            <a:pPr lvl="2"/>
            <a:r>
              <a:rPr lang="en-US" altLang="en-US">
                <a:latin typeface="Arial" charset="0"/>
                <a:cs typeface="Arial" charset="0"/>
              </a:rPr>
              <a:t>Push			</a:t>
            </a:r>
            <a:r>
              <a:rPr lang="en-US" altLang="en-US">
                <a:latin typeface="Symbol" pitchFamily="18" charset="2"/>
                <a:cs typeface="Arial" charset="0"/>
              </a:rPr>
              <a:t>Q</a:t>
            </a:r>
            <a:r>
              <a:rPr lang="en-US" altLang="en-US">
                <a:latin typeface="Times New Roman" pitchFamily="18" charset="0"/>
                <a:cs typeface="Arial" charset="0"/>
              </a:rPr>
              <a:t>(1)</a:t>
            </a:r>
            <a:r>
              <a:rPr lang="en-US" altLang="en-US">
                <a:latin typeface="Arial" charset="0"/>
                <a:cs typeface="Arial" charset="0"/>
              </a:rPr>
              <a:t> average</a:t>
            </a:r>
          </a:p>
          <a:p>
            <a:pPr lvl="2"/>
            <a:r>
              <a:rPr lang="en-US" altLang="en-US">
                <a:latin typeface="Arial" charset="0"/>
                <a:cs typeface="Arial" charset="0"/>
              </a:rPr>
              <a:t>Pop			</a:t>
            </a:r>
            <a:r>
              <a:rPr lang="en-US" altLang="en-US">
                <a:latin typeface="Times New Roman" pitchFamily="18" charset="0"/>
                <a:ea typeface="Tahoma" pitchFamily="34" charset="0"/>
                <a:cs typeface="Times New Roman" pitchFamily="18" charset="0"/>
              </a:rPr>
              <a:t>O</a:t>
            </a:r>
            <a:r>
              <a:rPr lang="en-US" altLang="en-US">
                <a:latin typeface="Times New Roman" pitchFamily="18" charset="0"/>
                <a:cs typeface="Arial" charset="0"/>
              </a:rPr>
              <a:t>(ln(</a:t>
            </a:r>
            <a:r>
              <a:rPr lang="en-US" altLang="en-US" i="1">
                <a:latin typeface="Times New Roman" pitchFamily="18" charset="0"/>
                <a:cs typeface="Arial" charset="0"/>
              </a:rPr>
              <a:t>n</a:t>
            </a:r>
            <a:r>
              <a:rPr lang="en-US" altLang="en-US">
                <a:latin typeface="Times New Roman" pitchFamily="18" charset="0"/>
                <a:cs typeface="Arial" charset="0"/>
              </a:rPr>
              <a:t>))</a:t>
            </a:r>
          </a:p>
          <a:p>
            <a:pPr lvl="1"/>
            <a:r>
              <a:rPr lang="en-US" altLang="en-US">
                <a:latin typeface="Arial" charset="0"/>
                <a:cs typeface="Arial" charset="0"/>
              </a:rPr>
              <a:t>Discussed implementing priority queues using binary heaps</a:t>
            </a:r>
          </a:p>
          <a:p>
            <a:pPr lvl="1"/>
            <a:r>
              <a:rPr lang="en-US" altLang="en-US">
                <a:latin typeface="Arial" charset="0"/>
                <a:cs typeface="Arial" charset="0"/>
              </a:rPr>
              <a:t>The use of a lexicographical ordering</a:t>
            </a:r>
          </a:p>
        </p:txBody>
      </p:sp>
    </p:spTree>
    <p:extLst>
      <p:ext uri="{BB962C8B-B14F-4D97-AF65-F5344CB8AC3E}">
        <p14:creationId xmlns:p14="http://schemas.microsoft.com/office/powerpoint/2010/main" val="9036521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3441</TotalTime>
  <Words>3090</Words>
  <Application>Microsoft Macintosh PowerPoint</Application>
  <PresentationFormat>Widescreen</PresentationFormat>
  <Paragraphs>547</Paragraphs>
  <Slides>97</Slides>
  <Notes>84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97</vt:i4>
      </vt:variant>
    </vt:vector>
  </HeadingPairs>
  <TitlesOfParts>
    <vt:vector size="106" baseType="lpstr">
      <vt:lpstr>Arial</vt:lpstr>
      <vt:lpstr>Calibri</vt:lpstr>
      <vt:lpstr>Calibri Light</vt:lpstr>
      <vt:lpstr>Consolas</vt:lpstr>
      <vt:lpstr>Courier New</vt:lpstr>
      <vt:lpstr>Symbol</vt:lpstr>
      <vt:lpstr>Times New Roman</vt:lpstr>
      <vt:lpstr>Office Theme</vt:lpstr>
      <vt:lpstr>Equation</vt:lpstr>
      <vt:lpstr>CS 2420: Binary Heap</vt:lpstr>
      <vt:lpstr>Outline</vt:lpstr>
      <vt:lpstr>Definition</vt:lpstr>
      <vt:lpstr>Definition</vt:lpstr>
      <vt:lpstr>Example</vt:lpstr>
      <vt:lpstr>Example</vt:lpstr>
      <vt:lpstr>Operations</vt:lpstr>
      <vt:lpstr>Example</vt:lpstr>
      <vt:lpstr>Pop</vt:lpstr>
      <vt:lpstr>Pop</vt:lpstr>
      <vt:lpstr>Pop</vt:lpstr>
      <vt:lpstr>Pop</vt:lpstr>
      <vt:lpstr>Pop</vt:lpstr>
      <vt:lpstr>Pop</vt:lpstr>
      <vt:lpstr>Pop</vt:lpstr>
      <vt:lpstr>Pop</vt:lpstr>
      <vt:lpstr>Push</vt:lpstr>
      <vt:lpstr>Push</vt:lpstr>
      <vt:lpstr>Push</vt:lpstr>
      <vt:lpstr>Push</vt:lpstr>
      <vt:lpstr>Push</vt:lpstr>
      <vt:lpstr>Push</vt:lpstr>
      <vt:lpstr>Push</vt:lpstr>
      <vt:lpstr>Implementations</vt:lpstr>
      <vt:lpstr>Implementations</vt:lpstr>
      <vt:lpstr>Complete Trees</vt:lpstr>
      <vt:lpstr>Complete Trees</vt:lpstr>
      <vt:lpstr>Complete Trees:  Push</vt:lpstr>
      <vt:lpstr>Complete Trees:  Push</vt:lpstr>
      <vt:lpstr>Complete Trees:  Push</vt:lpstr>
      <vt:lpstr>Complete Trees:  Pop</vt:lpstr>
      <vt:lpstr>Complete Trees:  Pop</vt:lpstr>
      <vt:lpstr>Complete Trees:  Pop</vt:lpstr>
      <vt:lpstr>Complete Trees:  Pop</vt:lpstr>
      <vt:lpstr>Complete Trees:  Pop</vt:lpstr>
      <vt:lpstr>Complete Trees:  Pop</vt:lpstr>
      <vt:lpstr>Complete Trees:  Pop</vt:lpstr>
      <vt:lpstr>Complete Trees:  Pop</vt:lpstr>
      <vt:lpstr>Complete Trees:  Pop</vt:lpstr>
      <vt:lpstr>Complete Trees:  Pop</vt:lpstr>
      <vt:lpstr>Complete Trees:  Pop</vt:lpstr>
      <vt:lpstr>Complete Tree</vt:lpstr>
      <vt:lpstr>Array Implementation</vt:lpstr>
      <vt:lpstr>Array Implementation</vt:lpstr>
      <vt:lpstr>Array Implementation</vt:lpstr>
      <vt:lpstr>Array Implementation</vt:lpstr>
      <vt:lpstr>Array Implementation</vt:lpstr>
      <vt:lpstr>Array Implementation</vt:lpstr>
      <vt:lpstr>Array Implementation</vt:lpstr>
      <vt:lpstr>Array Implementation</vt:lpstr>
      <vt:lpstr>Array Implementation:  Push</vt:lpstr>
      <vt:lpstr>Array Implementation:  Push</vt:lpstr>
      <vt:lpstr>Array Implementation:  Push</vt:lpstr>
      <vt:lpstr>Array Implementation:  Push</vt:lpstr>
      <vt:lpstr>Array Implementation:  Pop</vt:lpstr>
      <vt:lpstr>Array Implementation:  Pop</vt:lpstr>
      <vt:lpstr>Array Implementation:  Pop</vt:lpstr>
      <vt:lpstr>Array Implementation:  Pop</vt:lpstr>
      <vt:lpstr>Array Implementation:  Pop</vt:lpstr>
      <vt:lpstr>Array Implementation:  Pop</vt:lpstr>
      <vt:lpstr>Array Implementation:  Pop</vt:lpstr>
      <vt:lpstr>Array Implementation:  Pop</vt:lpstr>
      <vt:lpstr>Array Implementation:  Pop</vt:lpstr>
      <vt:lpstr>Array Implementation:  Pop</vt:lpstr>
      <vt:lpstr>Array Implementation:  Pop</vt:lpstr>
      <vt:lpstr>Array Implementation:  Pop</vt:lpstr>
      <vt:lpstr>Array Implementation:  Pop</vt:lpstr>
      <vt:lpstr>Array Implementation:  Pop</vt:lpstr>
      <vt:lpstr>Array Implementation:  Pop</vt:lpstr>
      <vt:lpstr>Array Implementation:  Pop</vt:lpstr>
      <vt:lpstr>Array Implementation:  Pop</vt:lpstr>
      <vt:lpstr>Array Implementation:  Pop</vt:lpstr>
      <vt:lpstr>Run-time Analysis</vt:lpstr>
      <vt:lpstr>Run-time Analysis</vt:lpstr>
      <vt:lpstr>Run-time Analysis</vt:lpstr>
      <vt:lpstr>Run-time Analysis</vt:lpstr>
      <vt:lpstr>Run-time Analysis</vt:lpstr>
      <vt:lpstr>Run-time Analysis</vt:lpstr>
      <vt:lpstr>Run-time Analysis</vt:lpstr>
      <vt:lpstr>Binary Max Heaps</vt:lpstr>
      <vt:lpstr>Example</vt:lpstr>
      <vt:lpstr>Memory allocation and pointer arithmetic</vt:lpstr>
      <vt:lpstr>Memory allocation and pointer arithmetic</vt:lpstr>
      <vt:lpstr>Memory allocation and pointer arithmetic</vt:lpstr>
      <vt:lpstr>Memory allocation and pointer arithmetic</vt:lpstr>
      <vt:lpstr>Memory allocation and pointer arithmetic</vt:lpstr>
      <vt:lpstr>Memory allocation and pointer arithmetic</vt:lpstr>
      <vt:lpstr>Priority Queues</vt:lpstr>
      <vt:lpstr>Priority Queues</vt:lpstr>
      <vt:lpstr>Lexicographical Ordering</vt:lpstr>
      <vt:lpstr>Priority Queues</vt:lpstr>
      <vt:lpstr>Priority Queues</vt:lpstr>
      <vt:lpstr>Priority Queues</vt:lpstr>
      <vt:lpstr>Priority Queues</vt:lpstr>
      <vt:lpstr>Priority Queues</vt:lpstr>
      <vt:lpstr>Priority Queues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Pao-I Chen</dc:creator>
  <cp:lastModifiedBy>Huang, Tsung-Wei</cp:lastModifiedBy>
  <cp:revision>991</cp:revision>
  <cp:lastPrinted>2021-08-18T02:54:38Z</cp:lastPrinted>
  <dcterms:created xsi:type="dcterms:W3CDTF">2021-01-05T18:50:35Z</dcterms:created>
  <dcterms:modified xsi:type="dcterms:W3CDTF">2021-11-02T22:25:25Z</dcterms:modified>
</cp:coreProperties>
</file>